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10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--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  <p:sldMasterId id="2147483651" r:id="rId2"/>
    <p:sldMasterId id="2147483653" r:id="rId3"/>
    <p:sldMasterId id="2147483655" r:id="rId4"/>
    <p:sldMasterId id="2147483657" r:id="rId5"/>
    <p:sldMasterId id="2147483659" r:id="rId6"/>
    <p:sldMasterId id="2147483661" r:id="rId7"/>
    <p:sldMasterId id="2147483663" r:id="rId8"/>
    <p:sldMasterId id="2147483665" r:id="rId9"/>
    <p:sldMasterId id="2147483667" r:id="rId10"/>
  </p:sldMasterIdLst>
  <p:sldIdLst>
    <p:sldId id="256" r:id="rId11"/>
    <p:sldId id="260" r:id="rId12"/>
    <p:sldId id="263" r:id="rId13"/>
    <p:sldId id="266" r:id="rId14"/>
    <p:sldId id="269" r:id="rId15"/>
    <p:sldId id="272" r:id="rId16"/>
    <p:sldId id="275" r:id="rId17"/>
    <p:sldId id="278" r:id="rId18"/>
    <p:sldId id="281" r:id="rId19"/>
    <p:sldId id="284" r:id="rId20"/>
  </p:sldIdLst>
  <p:sldSz cx="7556500" cy="10680700"/>
  <p:notesSz cx="7556500" cy="10680700"/>
  <p:custDataLst>
    <p:tags r:id="rId21"/>
  </p:custDataLst>
  <p:defaultTextStyle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2482" y="-91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Master" Target="slideMasters/slideMaster10.xml" /><Relationship Id="rId11" Type="http://schemas.openxmlformats.org/officeDocument/2006/relationships/slide" Target="slides/slide1.xml" /><Relationship Id="rId12" Type="http://schemas.openxmlformats.org/officeDocument/2006/relationships/slide" Target="slides/slide2.xml" /><Relationship Id="rId13" Type="http://schemas.openxmlformats.org/officeDocument/2006/relationships/slide" Target="slides/slide3.xml" /><Relationship Id="rId14" Type="http://schemas.openxmlformats.org/officeDocument/2006/relationships/slide" Target="slides/slide4.xml" /><Relationship Id="rId15" Type="http://schemas.openxmlformats.org/officeDocument/2006/relationships/slide" Target="slides/slide5.xml" /><Relationship Id="rId16" Type="http://schemas.openxmlformats.org/officeDocument/2006/relationships/slide" Target="slides/slide6.xml" /><Relationship Id="rId17" Type="http://schemas.openxmlformats.org/officeDocument/2006/relationships/slide" Target="slides/slide7.xml" /><Relationship Id="rId18" Type="http://schemas.openxmlformats.org/officeDocument/2006/relationships/slide" Target="slides/slide8.xml" /><Relationship Id="rId19" Type="http://schemas.openxmlformats.org/officeDocument/2006/relationships/slide" Target="slides/slide9.xml" /><Relationship Id="rId2" Type="http://schemas.openxmlformats.org/officeDocument/2006/relationships/slideMaster" Target="slideMasters/slideMaster2.xml" /><Relationship Id="rId20" Type="http://schemas.openxmlformats.org/officeDocument/2006/relationships/slide" Target="slides/slide10.xml" /><Relationship Id="rId21" Type="http://schemas.openxmlformats.org/officeDocument/2006/relationships/tags" Target="tags/tag1.xml" /><Relationship Id="rId22" Type="http://schemas.openxmlformats.org/officeDocument/2006/relationships/presProps" Target="presProps.xml" /><Relationship Id="rId23" Type="http://schemas.openxmlformats.org/officeDocument/2006/relationships/viewProps" Target="viewProps.xml" /><Relationship Id="rId24" Type="http://schemas.openxmlformats.org/officeDocument/2006/relationships/theme" Target="theme/theme1.xml" /><Relationship Id="rId25" Type="http://schemas.openxmlformats.org/officeDocument/2006/relationships/tableStyles" Target="tableStyles.xml" /><Relationship Id="rId3" Type="http://schemas.openxmlformats.org/officeDocument/2006/relationships/slideMaster" Target="slideMasters/slideMaster3.xml" /><Relationship Id="rId4" Type="http://schemas.openxmlformats.org/officeDocument/2006/relationships/slideMaster" Target="slideMasters/slideMaster4.xml" /><Relationship Id="rId5" Type="http://schemas.openxmlformats.org/officeDocument/2006/relationships/slideMaster" Target="slideMasters/slideMaster5.xml" /><Relationship Id="rId6" Type="http://schemas.openxmlformats.org/officeDocument/2006/relationships/slideMaster" Target="slideMasters/slideMaster6.xml" /><Relationship Id="rId7" Type="http://schemas.openxmlformats.org/officeDocument/2006/relationships/slideMaster" Target="slideMasters/slideMaster7.xml" /><Relationship Id="rId8" Type="http://schemas.openxmlformats.org/officeDocument/2006/relationships/slideMaster" Target="slideMasters/slideMaster8.xml" /><Relationship Id="rId9" Type="http://schemas.openxmlformats.org/officeDocument/2006/relationships/slideMaster" Target="slideMasters/slideMaster9.xml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0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7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8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9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_rels/slideMaster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 /><Relationship Id="rId2" Type="http://schemas.openxmlformats.org/officeDocument/2006/relationships/theme" Target="../theme/theme10.xml" /></Relationships>
</file>

<file path=ppt/slideMasters/_rels/slideMaster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theme" Target="../theme/theme2.xml" /></Relationships>
</file>

<file path=ppt/slideMasters/_rels/slideMaster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theme" Target="../theme/theme3.xml" /></Relationships>
</file>

<file path=ppt/slideMasters/_rels/slideMaster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theme" Target="../theme/theme4.xml" /></Relationships>
</file>

<file path=ppt/slideMasters/_rels/slideMaster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theme" Target="../theme/theme5.xml" /></Relationships>
</file>

<file path=ppt/slideMasters/_rels/slideMaster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theme" Target="../theme/theme6.xml" /></Relationships>
</file>

<file path=ppt/slideMasters/_rels/slideMaster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theme" Target="../theme/theme7.xml" /></Relationships>
</file>

<file path=ppt/slideMasters/_rels/slideMaster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 /><Relationship Id="rId2" Type="http://schemas.openxmlformats.org/officeDocument/2006/relationships/theme" Target="../theme/theme8.xml" /></Relationships>
</file>

<file path=ppt/slideMasters/_rels/slideMaster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 /><Relationship Id="rId2" Type="http://schemas.openxmlformats.org/officeDocument/2006/relationships/theme" Target="../theme/theme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ransition/>
  <p:timing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</p:sldLayoutIdLst>
  <p:transition/>
  <p:timing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transition/>
  <p:timing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p:transition/>
  <p:timing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ransition/>
  <p:timing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</p:sldLayoutIdLst>
  <p:transition/>
  <p:timing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</p:sldLayoutIdLst>
  <p:transition/>
  <p:timing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transition/>
  <p:timing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ransition/>
  <p:timing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transition/>
  <p:timing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jpeg" /><Relationship Id="rId3" Type="http://schemas.openxmlformats.org/officeDocument/2006/relationships/image" Target="../media/image2.jpeg" /><Relationship Id="rId4" Type="http://schemas.openxmlformats.org/officeDocument/2006/relationships/image" Target="../media/image3.jpe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 /><Relationship Id="rId2" Type="http://schemas.openxmlformats.org/officeDocument/2006/relationships/image" Target="../media/image1.jpeg" /><Relationship Id="rId3" Type="http://schemas.openxmlformats.org/officeDocument/2006/relationships/image" Target="../media/image12.jpeg" /><Relationship Id="rId4" Type="http://schemas.openxmlformats.org/officeDocument/2006/relationships/image" Target="../media/image3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jpeg" /><Relationship Id="rId3" Type="http://schemas.openxmlformats.org/officeDocument/2006/relationships/image" Target="../media/image4.jpeg" /><Relationship Id="rId4" Type="http://schemas.openxmlformats.org/officeDocument/2006/relationships/image" Target="../media/image3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1.jpeg" /><Relationship Id="rId3" Type="http://schemas.openxmlformats.org/officeDocument/2006/relationships/image" Target="../media/image5.jpeg" /><Relationship Id="rId4" Type="http://schemas.openxmlformats.org/officeDocument/2006/relationships/image" Target="../media/image3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1.jpeg" /><Relationship Id="rId3" Type="http://schemas.openxmlformats.org/officeDocument/2006/relationships/image" Target="../media/image6.jpeg" /><Relationship Id="rId4" Type="http://schemas.openxmlformats.org/officeDocument/2006/relationships/image" Target="../media/image3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image" Target="../media/image1.jpeg" /><Relationship Id="rId3" Type="http://schemas.openxmlformats.org/officeDocument/2006/relationships/image" Target="../media/image7.jpeg" /><Relationship Id="rId4" Type="http://schemas.openxmlformats.org/officeDocument/2006/relationships/image" Target="../media/image3.jpe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image" Target="../media/image1.jpeg" /><Relationship Id="rId3" Type="http://schemas.openxmlformats.org/officeDocument/2006/relationships/image" Target="../media/image8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.jpeg" /><Relationship Id="rId3" Type="http://schemas.openxmlformats.org/officeDocument/2006/relationships/image" Target="../media/image9.jpeg" /><Relationship Id="rId4" Type="http://schemas.openxmlformats.org/officeDocument/2006/relationships/image" Target="../media/image3.jpe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 /><Relationship Id="rId2" Type="http://schemas.openxmlformats.org/officeDocument/2006/relationships/image" Target="../media/image1.jpeg" /><Relationship Id="rId3" Type="http://schemas.openxmlformats.org/officeDocument/2006/relationships/image" Target="../media/image10.jpeg" /><Relationship Id="rId4" Type="http://schemas.openxmlformats.org/officeDocument/2006/relationships/image" Target="../media/image3.jpe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 /><Relationship Id="rId2" Type="http://schemas.openxmlformats.org/officeDocument/2006/relationships/image" Target="../media/image1.jpeg" /><Relationship Id="rId3" Type="http://schemas.openxmlformats.org/officeDocument/2006/relationships/image" Target="../media/image11.jpeg" /><Relationship Id="rId4" Type="http://schemas.openxmlformats.org/officeDocument/2006/relationships/image" Target="../media/image3.jpe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6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5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4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3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2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1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0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9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8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7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6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5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3" name="object 1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" name="object 2"/>
          <p:cNvSpPr/>
          <p:nvPr/>
        </p:nvSpPr>
        <p:spPr>
          <a:xfrm>
            <a:off x="304800" y="293116"/>
            <a:ext cx="6952488" cy="10084002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3934714" y="10120794"/>
            <a:ext cx="105790" cy="52502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541019" y="526281"/>
            <a:ext cx="1461336" cy="7395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University of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Diyala</a:t>
            </a:r>
          </a:p>
          <a:p>
            <a:pPr marL="0" marR="0">
              <a:lnSpc>
                <a:spcPts val="1311"/>
              </a:lnSpc>
              <a:spcBef>
                <a:spcPts val="82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Engineering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College</a:t>
            </a:r>
          </a:p>
          <a:p>
            <a:pPr marL="0" marR="0">
              <a:lnSpc>
                <a:spcPts val="1311"/>
              </a:lnSpc>
              <a:spcBef>
                <a:spcPts val="6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Electronic Department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889880" y="526281"/>
            <a:ext cx="1993099" cy="7395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5709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Electrical Circuits</a:t>
            </a:r>
          </a:p>
          <a:p>
            <a:pPr marL="36576" marR="0">
              <a:lnSpc>
                <a:spcPts val="1311"/>
              </a:lnSpc>
              <a:spcBef>
                <a:spcPts val="82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2nd Class</a:t>
            </a:r>
          </a:p>
          <a:p>
            <a:pPr marL="0" marR="0">
              <a:lnSpc>
                <a:spcPts val="1311"/>
              </a:lnSpc>
              <a:spcBef>
                <a:spcPts val="6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Lecturer : Wisam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N. AL-Obaidi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116275" y="870705"/>
            <a:ext cx="1162514" cy="3951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Year (2015-2016)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41019" y="1345938"/>
            <a:ext cx="2945760" cy="5266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48"/>
              </a:lnSpc>
              <a:spcBef>
                <a:spcPct val="0"/>
              </a:spcBef>
              <a:spcAft>
                <a:spcPct val="0"/>
              </a:spcAft>
            </a:pPr>
            <a:r>
              <a:rPr sz="1600" i="1">
                <a:solidFill>
                  <a:srgbClr val="FF0000"/>
                </a:solidFill>
                <a:latin typeface="Monotype Corsiva"/>
                <a:cs typeface="Monotype Corsiva"/>
              </a:rPr>
              <a:t>6)</a:t>
            </a:r>
            <a:r>
              <a:rPr sz="1600" i="1" spc="-346">
                <a:solidFill>
                  <a:srgbClr val="FF0000"/>
                </a:solidFill>
                <a:latin typeface="Monotype Corsiva"/>
                <a:cs typeface="Monotype Corsiva"/>
              </a:rPr>
              <a:t> </a:t>
            </a:r>
            <a:r>
              <a:rPr sz="1600" i="1">
                <a:solidFill>
                  <a:srgbClr val="FF0000"/>
                </a:solidFill>
                <a:latin typeface="Monotype Corsiva"/>
                <a:cs typeface="Monotype Corsiva"/>
              </a:rPr>
              <a:t> </a:t>
            </a:r>
            <a:r>
              <a:rPr sz="1600" u="sng">
                <a:solidFill>
                  <a:srgbClr val="FF0000"/>
                </a:solidFill>
                <a:latin typeface="Monotype Corsiva"/>
                <a:cs typeface="Monotype Corsiva"/>
              </a:rPr>
              <a:t>Three-Phase Power Measurement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41019" y="1571609"/>
            <a:ext cx="7453613" cy="12814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400" spc="40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single</a:t>
            </a:r>
            <a:r>
              <a:rPr sz="1400" spc="40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wattmeter</a:t>
            </a:r>
            <a:r>
              <a:rPr sz="1400" spc="39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can</a:t>
            </a:r>
            <a:r>
              <a:rPr sz="1400" spc="40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measure</a:t>
            </a:r>
            <a:r>
              <a:rPr sz="1400" spc="39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40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average</a:t>
            </a:r>
            <a:r>
              <a:rPr sz="1400" spc="39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power</a:t>
            </a:r>
            <a:r>
              <a:rPr sz="1400" spc="39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00" spc="39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400" spc="40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three-phase</a:t>
            </a:r>
            <a:r>
              <a:rPr sz="1400" spc="40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system</a:t>
            </a:r>
            <a:r>
              <a:rPr sz="1400" spc="38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that</a:t>
            </a:r>
            <a:r>
              <a:rPr sz="1400" spc="39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</a:p>
          <a:p>
            <a:pPr marL="0" marR="0">
              <a:lnSpc>
                <a:spcPts val="1554"/>
              </a:lnSpc>
              <a:spcBef>
                <a:spcPts val="15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balanced,</a:t>
            </a:r>
            <a:r>
              <a:rPr sz="1400" spc="2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so</a:t>
            </a:r>
            <a:r>
              <a:rPr sz="1400" spc="28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that</a:t>
            </a:r>
            <a:r>
              <a:rPr sz="1400" spc="29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300" i="1">
                <a:solidFill>
                  <a:srgbClr val="000000"/>
                </a:solidFill>
                <a:latin typeface="Times New Roman"/>
                <a:cs typeface="Times New Roman"/>
              </a:rPr>
              <a:t>P</a:t>
            </a:r>
            <a:r>
              <a:rPr sz="950">
                <a:solidFill>
                  <a:srgbClr val="000000"/>
                </a:solidFill>
                <a:latin typeface="Times New Roman"/>
                <a:cs typeface="Times New Roman"/>
              </a:rPr>
              <a:t>1</a:t>
            </a:r>
            <a:r>
              <a:rPr sz="950" spc="27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300">
                <a:solidFill>
                  <a:srgbClr val="000000"/>
                </a:solidFill>
                <a:latin typeface="Arial"/>
                <a:cs typeface="Arial"/>
              </a:rPr>
              <a:t>=</a:t>
            </a:r>
            <a:r>
              <a:rPr sz="1300" spc="275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300" i="1">
                <a:solidFill>
                  <a:srgbClr val="000000"/>
                </a:solidFill>
                <a:latin typeface="Times New Roman"/>
                <a:cs typeface="Times New Roman"/>
              </a:rPr>
              <a:t>P</a:t>
            </a:r>
            <a:r>
              <a:rPr sz="95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  <a:r>
              <a:rPr sz="950" spc="28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300">
                <a:solidFill>
                  <a:srgbClr val="000000"/>
                </a:solidFill>
                <a:latin typeface="Arial"/>
                <a:cs typeface="Arial"/>
              </a:rPr>
              <a:t>=</a:t>
            </a:r>
            <a:r>
              <a:rPr sz="1300" spc="272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300" i="1">
                <a:solidFill>
                  <a:srgbClr val="000000"/>
                </a:solidFill>
                <a:latin typeface="Times New Roman"/>
                <a:cs typeface="Times New Roman"/>
              </a:rPr>
              <a:t>P</a:t>
            </a:r>
            <a:r>
              <a:rPr sz="950">
                <a:solidFill>
                  <a:srgbClr val="000000"/>
                </a:solidFill>
                <a:latin typeface="Times New Roman"/>
                <a:cs typeface="Times New Roman"/>
              </a:rPr>
              <a:t>3</a:t>
            </a:r>
            <a:r>
              <a:rPr sz="1300">
                <a:solidFill>
                  <a:srgbClr val="000000"/>
                </a:solidFill>
                <a:latin typeface="Times New Roman"/>
                <a:cs typeface="Times New Roman"/>
              </a:rPr>
              <a:t>;</a:t>
            </a:r>
            <a:r>
              <a:rPr sz="1300" spc="28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27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total</a:t>
            </a:r>
            <a:r>
              <a:rPr sz="1400" spc="26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power</a:t>
            </a:r>
            <a:r>
              <a:rPr sz="1400" spc="2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00" spc="28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three</a:t>
            </a:r>
            <a:r>
              <a:rPr sz="1400" spc="27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times</a:t>
            </a:r>
            <a:r>
              <a:rPr sz="1400" spc="27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30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reading</a:t>
            </a:r>
            <a:r>
              <a:rPr sz="1400" spc="26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00" spc="25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that</a:t>
            </a:r>
            <a:r>
              <a:rPr sz="1400" spc="26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one</a:t>
            </a:r>
          </a:p>
          <a:p>
            <a:pPr marL="0" marR="0">
              <a:lnSpc>
                <a:spcPts val="1554"/>
              </a:lnSpc>
              <a:spcBef>
                <a:spcPts val="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wattmeter.</a:t>
            </a:r>
            <a:r>
              <a:rPr sz="1400" spc="6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However,</a:t>
            </a:r>
            <a:r>
              <a:rPr sz="1400" spc="4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two</a:t>
            </a:r>
            <a:r>
              <a:rPr sz="1400" spc="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or</a:t>
            </a:r>
            <a:r>
              <a:rPr sz="1400" spc="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three</a:t>
            </a:r>
            <a:r>
              <a:rPr sz="1400" spc="5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single-phase</a:t>
            </a:r>
            <a:r>
              <a:rPr sz="1400" spc="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wattmeter</a:t>
            </a:r>
            <a:r>
              <a:rPr sz="1400" spc="6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are</a:t>
            </a:r>
            <a:r>
              <a:rPr sz="1400" spc="5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necessary</a:t>
            </a:r>
            <a:r>
              <a:rPr sz="1400" spc="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to</a:t>
            </a:r>
            <a:r>
              <a:rPr sz="1400" spc="5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measure</a:t>
            </a:r>
            <a:r>
              <a:rPr sz="1400" spc="5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power</a:t>
            </a:r>
          </a:p>
          <a:p>
            <a:pPr marL="0" marR="0">
              <a:lnSpc>
                <a:spcPts val="1554"/>
              </a:lnSpc>
              <a:spcBef>
                <a:spcPts val="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if</a:t>
            </a:r>
            <a:r>
              <a:rPr sz="1400" spc="1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10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system</a:t>
            </a:r>
            <a:r>
              <a:rPr sz="1400" spc="8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00" spc="10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unbalanced.</a:t>
            </a:r>
            <a:r>
              <a:rPr sz="1400" spc="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However,</a:t>
            </a:r>
            <a:r>
              <a:rPr sz="1400" spc="10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there</a:t>
            </a:r>
            <a:r>
              <a:rPr sz="1400" spc="1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are</a:t>
            </a:r>
            <a:r>
              <a:rPr sz="1400" spc="10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two</a:t>
            </a:r>
            <a:r>
              <a:rPr sz="1400" spc="1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methods</a:t>
            </a:r>
            <a:r>
              <a:rPr sz="1400" spc="1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for</a:t>
            </a:r>
            <a:r>
              <a:rPr sz="1400" spc="10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measuring</a:t>
            </a:r>
            <a:r>
              <a:rPr sz="1400" spc="1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10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power</a:t>
            </a:r>
            <a:r>
              <a:rPr sz="1400" spc="1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</a:p>
          <a:p>
            <a:pPr marL="0" marR="0">
              <a:lnSpc>
                <a:spcPts val="1554"/>
              </a:lnSpc>
              <a:spcBef>
                <a:spcPts val="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unbalanced three-phase systems;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769924" y="2594213"/>
            <a:ext cx="2394869" cy="6683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1)</a:t>
            </a:r>
            <a:r>
              <a:rPr sz="1400" spc="6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Three-wattmeter method.</a:t>
            </a:r>
          </a:p>
          <a:p>
            <a:pPr marL="0" marR="0">
              <a:lnSpc>
                <a:spcPts val="1554"/>
              </a:lnSpc>
              <a:spcBef>
                <a:spcPts val="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2)</a:t>
            </a:r>
            <a:r>
              <a:rPr sz="1400" spc="26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Two-wattmeter method.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541019" y="3209790"/>
            <a:ext cx="2380513" cy="5266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48"/>
              </a:lnSpc>
              <a:spcBef>
                <a:spcPct val="0"/>
              </a:spcBef>
              <a:spcAft>
                <a:spcPct val="0"/>
              </a:spcAft>
            </a:pPr>
            <a:r>
              <a:rPr sz="1600" i="1">
                <a:solidFill>
                  <a:srgbClr val="FF0000"/>
                </a:solidFill>
                <a:latin typeface="Monotype Corsiva"/>
                <a:cs typeface="Monotype Corsiva"/>
              </a:rPr>
              <a:t>6.1)</a:t>
            </a:r>
            <a:r>
              <a:rPr sz="1600" i="1" spc="10">
                <a:solidFill>
                  <a:srgbClr val="FF0000"/>
                </a:solidFill>
                <a:latin typeface="Monotype Corsiva"/>
                <a:cs typeface="Monotype Corsiva"/>
              </a:rPr>
              <a:t> </a:t>
            </a:r>
            <a:r>
              <a:rPr sz="1600" u="sng">
                <a:solidFill>
                  <a:srgbClr val="FF0000"/>
                </a:solidFill>
                <a:latin typeface="Monotype Corsiva"/>
                <a:cs typeface="Monotype Corsiva"/>
              </a:rPr>
              <a:t>Three-wattmeter method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541019" y="3435461"/>
            <a:ext cx="7455310" cy="12829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53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three</a:t>
            </a:r>
            <a:r>
              <a:rPr sz="1400" i="1" spc="5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wattmeter</a:t>
            </a:r>
            <a:r>
              <a:rPr sz="1400" i="1" spc="5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method</a:t>
            </a:r>
            <a:r>
              <a:rPr sz="1400" i="1" spc="5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00" spc="51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power</a:t>
            </a:r>
            <a:r>
              <a:rPr sz="1400" spc="52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measurement,</a:t>
            </a:r>
            <a:r>
              <a:rPr sz="1400" spc="5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shown</a:t>
            </a:r>
            <a:r>
              <a:rPr sz="1400" spc="5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00" spc="55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Fig.6.1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,</a:t>
            </a:r>
            <a:r>
              <a:rPr sz="1400" spc="5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will</a:t>
            </a:r>
            <a:r>
              <a:rPr sz="1400" spc="5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work</a:t>
            </a:r>
          </a:p>
          <a:p>
            <a:pPr marL="0" marR="0">
              <a:lnSpc>
                <a:spcPts val="1554"/>
              </a:lnSpc>
              <a:spcBef>
                <a:spcPts val="6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regardless</a:t>
            </a:r>
            <a:r>
              <a:rPr sz="1400" spc="2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00" spc="20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whether</a:t>
            </a:r>
            <a:r>
              <a:rPr sz="1400" spc="2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20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load</a:t>
            </a:r>
            <a:r>
              <a:rPr sz="1400" spc="21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00" spc="2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balanced</a:t>
            </a:r>
            <a:r>
              <a:rPr sz="1400" spc="2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or</a:t>
            </a:r>
            <a:r>
              <a:rPr sz="1400" spc="20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unbalanced,</a:t>
            </a:r>
            <a:r>
              <a:rPr sz="1400" spc="2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wye</a:t>
            </a:r>
            <a:r>
              <a:rPr sz="1400" spc="27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or</a:t>
            </a:r>
            <a:r>
              <a:rPr sz="1400" spc="20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delta-connected.</a:t>
            </a:r>
            <a:r>
              <a:rPr sz="1400" spc="19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</a:p>
          <a:p>
            <a:pPr marL="0" marR="0">
              <a:lnSpc>
                <a:spcPts val="1554"/>
              </a:lnSpc>
              <a:spcBef>
                <a:spcPts val="15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three-wattmeter</a:t>
            </a:r>
            <a:r>
              <a:rPr sz="1400" spc="2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method</a:t>
            </a:r>
            <a:r>
              <a:rPr sz="1400" spc="2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00" spc="24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well</a:t>
            </a:r>
            <a:r>
              <a:rPr sz="1400" spc="24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suited</a:t>
            </a:r>
            <a:r>
              <a:rPr sz="1400" spc="25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for</a:t>
            </a:r>
            <a:r>
              <a:rPr sz="1400" spc="2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power</a:t>
            </a:r>
            <a:r>
              <a:rPr sz="1400" spc="24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measurement</a:t>
            </a:r>
            <a:r>
              <a:rPr sz="1400" spc="24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00" spc="2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400" spc="2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three-phase</a:t>
            </a:r>
            <a:r>
              <a:rPr sz="1400" spc="23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system</a:t>
            </a:r>
          </a:p>
          <a:p>
            <a:pPr marL="0" marR="0">
              <a:lnSpc>
                <a:spcPts val="1554"/>
              </a:lnSpc>
              <a:spcBef>
                <a:spcPts val="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where</a:t>
            </a:r>
            <a:r>
              <a:rPr sz="1400" spc="15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15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power</a:t>
            </a:r>
            <a:r>
              <a:rPr sz="1400" spc="15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factor</a:t>
            </a:r>
            <a:r>
              <a:rPr sz="1400" spc="15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00" spc="1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constantly</a:t>
            </a:r>
            <a:r>
              <a:rPr sz="1400" spc="1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changing.</a:t>
            </a:r>
            <a:r>
              <a:rPr sz="1400" spc="1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15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total</a:t>
            </a:r>
            <a:r>
              <a:rPr sz="1400" spc="15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average</a:t>
            </a:r>
            <a:r>
              <a:rPr sz="1400" spc="15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power</a:t>
            </a:r>
            <a:r>
              <a:rPr sz="1400" spc="16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00" spc="1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16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algebraic</a:t>
            </a:r>
          </a:p>
          <a:p>
            <a:pPr marL="0" marR="0">
              <a:lnSpc>
                <a:spcPts val="1554"/>
              </a:lnSpc>
              <a:spcBef>
                <a:spcPts val="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sum</a:t>
            </a:r>
            <a:r>
              <a:rPr sz="1400" spc="-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 the</a:t>
            </a:r>
            <a:r>
              <a:rPr sz="1400" spc="-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three wattmeter readings,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541019" y="4458446"/>
            <a:ext cx="1448767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 i="1">
                <a:solidFill>
                  <a:srgbClr val="0092FF"/>
                </a:solidFill>
                <a:latin typeface="Times New Roman"/>
                <a:cs typeface="Times New Roman"/>
              </a:rPr>
              <a:t>P</a:t>
            </a:r>
            <a:r>
              <a:rPr sz="1400" i="1" spc="501">
                <a:solidFill>
                  <a:srgbClr val="0092FF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92FF"/>
                </a:solidFill>
                <a:latin typeface="Times New Roman"/>
                <a:cs typeface="Times New Roman"/>
              </a:rPr>
              <a:t>= </a:t>
            </a:r>
            <a:r>
              <a:rPr sz="1400" i="1">
                <a:solidFill>
                  <a:srgbClr val="0092FF"/>
                </a:solidFill>
                <a:latin typeface="Times New Roman"/>
                <a:cs typeface="Times New Roman"/>
              </a:rPr>
              <a:t>P</a:t>
            </a:r>
            <a:r>
              <a:rPr sz="1400" i="1" spc="451">
                <a:solidFill>
                  <a:srgbClr val="0092FF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92FF"/>
                </a:solidFill>
                <a:latin typeface="Times New Roman"/>
                <a:cs typeface="Times New Roman"/>
              </a:rPr>
              <a:t>+</a:t>
            </a:r>
            <a:r>
              <a:rPr sz="1400" spc="11">
                <a:solidFill>
                  <a:srgbClr val="0092FF"/>
                </a:solidFill>
                <a:latin typeface="Times New Roman"/>
                <a:cs typeface="Times New Roman"/>
              </a:rPr>
              <a:t> </a:t>
            </a:r>
            <a:r>
              <a:rPr sz="1400" i="1">
                <a:solidFill>
                  <a:srgbClr val="0092FF"/>
                </a:solidFill>
                <a:latin typeface="Times New Roman"/>
                <a:cs typeface="Times New Roman"/>
              </a:rPr>
              <a:t>P</a:t>
            </a:r>
            <a:r>
              <a:rPr sz="1400" i="1" spc="450">
                <a:solidFill>
                  <a:srgbClr val="0092FF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92FF"/>
                </a:solidFill>
                <a:latin typeface="Times New Roman"/>
                <a:cs typeface="Times New Roman"/>
              </a:rPr>
              <a:t>+ </a:t>
            </a:r>
            <a:r>
              <a:rPr sz="1400" i="1">
                <a:solidFill>
                  <a:srgbClr val="0092FF"/>
                </a:solidFill>
                <a:latin typeface="Times New Roman"/>
                <a:cs typeface="Times New Roman"/>
              </a:rPr>
              <a:t>P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541019" y="4458446"/>
            <a:ext cx="7454648" cy="6683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960109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…(6.1)</a:t>
            </a:r>
          </a:p>
          <a:p>
            <a:pPr marL="0" marR="0">
              <a:lnSpc>
                <a:spcPts val="1554"/>
              </a:lnSpc>
              <a:spcBef>
                <a:spcPts val="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where</a:t>
            </a:r>
            <a:r>
              <a:rPr sz="1400" spc="19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P</a:t>
            </a:r>
            <a:r>
              <a:rPr sz="1400" i="1" spc="64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,</a:t>
            </a:r>
            <a:r>
              <a:rPr sz="1400" spc="18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P</a:t>
            </a:r>
            <a:r>
              <a:rPr sz="1400" i="1" spc="64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,</a:t>
            </a:r>
            <a:r>
              <a:rPr sz="1400" spc="18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400" spc="18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P</a:t>
            </a:r>
            <a:r>
              <a:rPr sz="1400" i="1" spc="64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correspond</a:t>
            </a:r>
            <a:r>
              <a:rPr sz="1400" spc="19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to</a:t>
            </a:r>
            <a:r>
              <a:rPr sz="1400" spc="2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17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readings</a:t>
            </a:r>
            <a:r>
              <a:rPr sz="1400" spc="19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00" spc="18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wattmeters</a:t>
            </a:r>
            <a:r>
              <a:rPr sz="1400" spc="22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W</a:t>
            </a:r>
            <a:r>
              <a:rPr sz="1400" i="1" spc="63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,</a:t>
            </a:r>
            <a:r>
              <a:rPr sz="1400" spc="2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W</a:t>
            </a:r>
            <a:r>
              <a:rPr sz="1400" i="1" spc="63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,</a:t>
            </a:r>
            <a:r>
              <a:rPr sz="1400" spc="18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400" spc="19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W</a:t>
            </a:r>
            <a:r>
              <a:rPr sz="1400" i="1" spc="64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649223" y="4535296"/>
            <a:ext cx="235018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 i="1">
                <a:solidFill>
                  <a:srgbClr val="0092FF"/>
                </a:solidFill>
                <a:latin typeface="Times New Roman"/>
                <a:cs typeface="Times New Roman"/>
              </a:rPr>
              <a:t>T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1010716" y="4535296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 i="1">
                <a:solidFill>
                  <a:srgbClr val="0092FF"/>
                </a:solidFill>
                <a:latin typeface="Times New Roman"/>
                <a:cs typeface="Times New Roman"/>
              </a:rPr>
              <a:t>1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1367282" y="4535296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 i="1">
                <a:solidFill>
                  <a:srgbClr val="0092FF"/>
                </a:solidFill>
                <a:latin typeface="Times New Roman"/>
                <a:cs typeface="Times New Roman"/>
              </a:rPr>
              <a:t>2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1722373" y="4535296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 i="1">
                <a:solidFill>
                  <a:srgbClr val="0092FF"/>
                </a:solidFill>
                <a:latin typeface="Times New Roman"/>
                <a:cs typeface="Times New Roman"/>
              </a:rPr>
              <a:t>3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1153972" y="4739512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 i="1">
                <a:solidFill>
                  <a:srgbClr val="000000"/>
                </a:solidFill>
                <a:latin typeface="Times New Roman"/>
                <a:cs typeface="Times New Roman"/>
              </a:rPr>
              <a:t>1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1501394" y="4739512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 i="1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2173477" y="4739512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 i="1">
                <a:solidFill>
                  <a:srgbClr val="000000"/>
                </a:solidFill>
                <a:latin typeface="Times New Roman"/>
                <a:cs typeface="Times New Roman"/>
              </a:rPr>
              <a:t>3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5537961" y="4739512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 i="1">
                <a:solidFill>
                  <a:srgbClr val="000000"/>
                </a:solidFill>
                <a:latin typeface="Times New Roman"/>
                <a:cs typeface="Times New Roman"/>
              </a:rPr>
              <a:t>1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5925058" y="4739512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 i="1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6640068" y="4739512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 i="1">
                <a:solidFill>
                  <a:srgbClr val="000000"/>
                </a:solidFill>
                <a:latin typeface="Times New Roman"/>
                <a:cs typeface="Times New Roman"/>
              </a:rPr>
              <a:t>3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541019" y="4866878"/>
            <a:ext cx="7455998" cy="10783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respectively.</a:t>
            </a:r>
            <a:r>
              <a:rPr sz="1400" spc="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Notice</a:t>
            </a:r>
            <a:r>
              <a:rPr sz="1400" spc="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that</a:t>
            </a:r>
            <a:r>
              <a:rPr sz="1400" spc="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common</a:t>
            </a:r>
            <a:r>
              <a:rPr sz="1400" spc="4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or</a:t>
            </a:r>
            <a:r>
              <a:rPr sz="1400" spc="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reference</a:t>
            </a:r>
            <a:r>
              <a:rPr sz="1400" spc="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point</a:t>
            </a:r>
            <a:r>
              <a:rPr sz="1400" spc="7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o</a:t>
            </a:r>
            <a:r>
              <a:rPr sz="1400" i="1" spc="4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00" spc="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Fig.6.1</a:t>
            </a:r>
            <a:r>
              <a:rPr sz="1400" spc="41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00" spc="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selected</a:t>
            </a:r>
            <a:r>
              <a:rPr sz="1400" spc="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arbitrarily.</a:t>
            </a:r>
          </a:p>
          <a:p>
            <a:pPr marL="0" marR="0">
              <a:lnSpc>
                <a:spcPts val="1554"/>
              </a:lnSpc>
              <a:spcBef>
                <a:spcPts val="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If</a:t>
            </a:r>
            <a:r>
              <a:rPr sz="1400" spc="8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7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load</a:t>
            </a:r>
            <a:r>
              <a:rPr sz="1400" spc="7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00" spc="8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wye-connected,</a:t>
            </a:r>
            <a:r>
              <a:rPr sz="1400" spc="6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point</a:t>
            </a:r>
            <a:r>
              <a:rPr sz="1400" spc="8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o</a:t>
            </a:r>
            <a:r>
              <a:rPr sz="1400" i="1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can</a:t>
            </a:r>
            <a:r>
              <a:rPr sz="1400" spc="8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be</a:t>
            </a:r>
            <a:r>
              <a:rPr sz="1400" spc="7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connected</a:t>
            </a:r>
            <a:r>
              <a:rPr sz="1400" spc="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to</a:t>
            </a:r>
            <a:r>
              <a:rPr sz="1400" spc="6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7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neutral</a:t>
            </a:r>
            <a:r>
              <a:rPr sz="1400" spc="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point</a:t>
            </a:r>
            <a:r>
              <a:rPr sz="1400" spc="11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n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.</a:t>
            </a:r>
            <a:r>
              <a:rPr sz="1400" spc="7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For</a:t>
            </a:r>
            <a:r>
              <a:rPr sz="1400" spc="7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400" spc="7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delta-</a:t>
            </a:r>
          </a:p>
          <a:p>
            <a:pPr marL="0" marR="0">
              <a:lnSpc>
                <a:spcPts val="1554"/>
              </a:lnSpc>
              <a:spcBef>
                <a:spcPts val="15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connected</a:t>
            </a:r>
            <a:r>
              <a:rPr sz="1400" spc="9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load,</a:t>
            </a:r>
            <a:r>
              <a:rPr sz="1400" spc="9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point</a:t>
            </a:r>
            <a:r>
              <a:rPr sz="1400" spc="9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o</a:t>
            </a:r>
            <a:r>
              <a:rPr sz="1400" i="1" spc="10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can</a:t>
            </a:r>
            <a:r>
              <a:rPr sz="1400" spc="8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be</a:t>
            </a:r>
            <a:r>
              <a:rPr sz="1400" spc="8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connected</a:t>
            </a:r>
            <a:r>
              <a:rPr sz="1400" spc="1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to</a:t>
            </a:r>
            <a:r>
              <a:rPr sz="1400" spc="10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any</a:t>
            </a:r>
            <a:r>
              <a:rPr sz="1400" spc="7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point.</a:t>
            </a:r>
            <a:r>
              <a:rPr sz="1400" spc="8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If</a:t>
            </a:r>
            <a:r>
              <a:rPr sz="1400" spc="9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point</a:t>
            </a:r>
            <a:r>
              <a:rPr sz="1400" spc="1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o</a:t>
            </a:r>
            <a:r>
              <a:rPr sz="1400" i="1" spc="10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00" spc="10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connected</a:t>
            </a:r>
            <a:r>
              <a:rPr sz="1400" spc="8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to</a:t>
            </a:r>
            <a:r>
              <a:rPr sz="1400" spc="8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point</a:t>
            </a:r>
            <a:r>
              <a:rPr sz="1400" spc="10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b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,</a:t>
            </a:r>
          </a:p>
          <a:p>
            <a:pPr marL="0" marR="0">
              <a:lnSpc>
                <a:spcPts val="1554"/>
              </a:lnSpc>
              <a:spcBef>
                <a:spcPts val="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for</a:t>
            </a:r>
            <a:r>
              <a:rPr sz="1400" spc="33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example,</a:t>
            </a:r>
            <a:r>
              <a:rPr sz="1400" spc="32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3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voltage</a:t>
            </a:r>
            <a:r>
              <a:rPr sz="1400" spc="33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coil</a:t>
            </a:r>
            <a:r>
              <a:rPr sz="1400" spc="3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00" spc="3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wattmeter</a:t>
            </a:r>
            <a:r>
              <a:rPr sz="1400" spc="3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W</a:t>
            </a:r>
            <a:r>
              <a:rPr sz="1400" i="1" spc="77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reads</a:t>
            </a:r>
            <a:r>
              <a:rPr sz="1400" spc="3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zero</a:t>
            </a:r>
            <a:r>
              <a:rPr sz="1400" spc="34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400" spc="26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P</a:t>
            </a:r>
            <a:r>
              <a:rPr sz="1400" i="1" spc="78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400" spc="3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0</a:t>
            </a:r>
            <a:r>
              <a:rPr sz="1400" spc="3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indicating</a:t>
            </a:r>
            <a:r>
              <a:rPr sz="1400" spc="3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that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4007484" y="5557900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 i="1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5449570" y="5557900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 i="1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541019" y="5685266"/>
            <a:ext cx="7450756" cy="6686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wattmeter</a:t>
            </a:r>
            <a:r>
              <a:rPr sz="1400" spc="10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i="1" spc="-14">
                <a:solidFill>
                  <a:srgbClr val="000000"/>
                </a:solidFill>
                <a:latin typeface="Times New Roman"/>
                <a:cs typeface="Times New Roman"/>
              </a:rPr>
              <a:t>W</a:t>
            </a:r>
            <a:r>
              <a:rPr sz="1350" i="1" baseline="-11142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  <a:r>
              <a:rPr sz="1350" i="1" spc="208" baseline="-1114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00" spc="18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not</a:t>
            </a:r>
            <a:r>
              <a:rPr sz="1400" spc="19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necessary.</a:t>
            </a:r>
            <a:r>
              <a:rPr sz="1400" spc="18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Thus,</a:t>
            </a:r>
            <a:r>
              <a:rPr sz="1400" spc="18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two</a:t>
            </a:r>
            <a:r>
              <a:rPr sz="1400" spc="18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wattmeters</a:t>
            </a:r>
            <a:r>
              <a:rPr sz="1400" spc="19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are</a:t>
            </a:r>
            <a:r>
              <a:rPr sz="1400" spc="2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sufficient</a:t>
            </a:r>
            <a:r>
              <a:rPr sz="1400" spc="18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to</a:t>
            </a:r>
            <a:r>
              <a:rPr sz="1400" spc="1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measure</a:t>
            </a:r>
            <a:r>
              <a:rPr sz="1400" spc="17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17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total</a:t>
            </a:r>
          </a:p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power.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541019" y="8534257"/>
            <a:ext cx="5457602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Fig.6.1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Three-wattmeter method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for measuring three-phase</a:t>
            </a:r>
            <a:r>
              <a:rPr sz="1400" spc="-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power.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541019" y="8886181"/>
            <a:ext cx="2306281" cy="5266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48"/>
              </a:lnSpc>
              <a:spcBef>
                <a:spcPct val="0"/>
              </a:spcBef>
              <a:spcAft>
                <a:spcPct val="0"/>
              </a:spcAft>
            </a:pPr>
            <a:r>
              <a:rPr sz="1600" i="1">
                <a:solidFill>
                  <a:srgbClr val="FF0000"/>
                </a:solidFill>
                <a:latin typeface="Monotype Corsiva"/>
                <a:cs typeface="Monotype Corsiva"/>
              </a:rPr>
              <a:t>6.1)</a:t>
            </a:r>
            <a:r>
              <a:rPr sz="1600" i="1" spc="10">
                <a:solidFill>
                  <a:srgbClr val="FF0000"/>
                </a:solidFill>
                <a:latin typeface="Monotype Corsiva"/>
                <a:cs typeface="Monotype Corsiva"/>
              </a:rPr>
              <a:t> </a:t>
            </a:r>
            <a:r>
              <a:rPr sz="1600" u="sng">
                <a:solidFill>
                  <a:srgbClr val="FF0000"/>
                </a:solidFill>
                <a:latin typeface="Monotype Corsiva"/>
                <a:cs typeface="Monotype Corsiva"/>
              </a:rPr>
              <a:t>Two-wattmeter</a:t>
            </a:r>
            <a:r>
              <a:rPr sz="1600" u="sng" spc="10">
                <a:solidFill>
                  <a:srgbClr val="FF0000"/>
                </a:solidFill>
                <a:latin typeface="Monotype Corsiva"/>
                <a:cs typeface="Monotype Corsiva"/>
              </a:rPr>
              <a:t> </a:t>
            </a:r>
            <a:r>
              <a:rPr sz="1600" u="sng">
                <a:solidFill>
                  <a:srgbClr val="FF0000"/>
                </a:solidFill>
                <a:latin typeface="Monotype Corsiva"/>
                <a:cs typeface="Monotype Corsiva"/>
              </a:rPr>
              <a:t>method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541019" y="9113377"/>
            <a:ext cx="7451160" cy="10782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For</a:t>
            </a:r>
            <a:r>
              <a:rPr sz="1400" i="1" spc="22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many</a:t>
            </a:r>
            <a:r>
              <a:rPr sz="1400" i="1" spc="21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load</a:t>
            </a:r>
            <a:r>
              <a:rPr sz="1400" i="1" spc="23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configurations,</a:t>
            </a:r>
            <a:r>
              <a:rPr sz="1400" i="1" spc="22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for</a:t>
            </a:r>
            <a:r>
              <a:rPr sz="1400" i="1" spc="23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example,</a:t>
            </a:r>
            <a:r>
              <a:rPr sz="1400" i="1" spc="22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400" i="1" spc="2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three-phase</a:t>
            </a:r>
            <a:r>
              <a:rPr sz="1400" i="1" spc="2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motor,</a:t>
            </a:r>
            <a:r>
              <a:rPr sz="1400" i="1" spc="22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i="1" spc="2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phase</a:t>
            </a:r>
            <a:r>
              <a:rPr sz="1400" i="1" spc="2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current</a:t>
            </a:r>
            <a:r>
              <a:rPr sz="1400" i="1" spc="21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or</a:t>
            </a:r>
          </a:p>
          <a:p>
            <a:pPr marL="0" marR="0">
              <a:lnSpc>
                <a:spcPts val="1554"/>
              </a:lnSpc>
              <a:spcBef>
                <a:spcPts val="2"/>
              </a:spcBef>
              <a:spcAft>
                <a:spcPct val="0"/>
              </a:spcAft>
            </a:pP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voltage</a:t>
            </a:r>
            <a:r>
              <a:rPr sz="1400" i="1" spc="20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00" i="1" spc="2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inaccessible.</a:t>
            </a:r>
            <a:r>
              <a:rPr sz="1400" i="1" spc="19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i="1" spc="-14">
                <a:solidFill>
                  <a:srgbClr val="000000"/>
                </a:solidFill>
                <a:latin typeface="Times New Roman"/>
                <a:cs typeface="Times New Roman"/>
              </a:rPr>
              <a:t>We</a:t>
            </a:r>
            <a:r>
              <a:rPr sz="1400" i="1" spc="22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may</a:t>
            </a:r>
            <a:r>
              <a:rPr sz="1400" i="1" spc="20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wish</a:t>
            </a:r>
            <a:r>
              <a:rPr sz="1400" i="1" spc="20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to</a:t>
            </a:r>
            <a:r>
              <a:rPr sz="1400" i="1" spc="2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measure</a:t>
            </a:r>
            <a:r>
              <a:rPr sz="1400" i="1" spc="20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power</a:t>
            </a:r>
            <a:r>
              <a:rPr sz="1400" i="1" spc="20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with</a:t>
            </a:r>
            <a:r>
              <a:rPr sz="1400" i="1" spc="19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400" i="1" spc="20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wattmeter</a:t>
            </a:r>
            <a:r>
              <a:rPr sz="1400" i="1" spc="20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connected</a:t>
            </a:r>
            <a:r>
              <a:rPr sz="1400" i="1" spc="20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to</a:t>
            </a:r>
          </a:p>
          <a:p>
            <a:pPr marL="0" marR="0">
              <a:lnSpc>
                <a:spcPts val="1554"/>
              </a:lnSpc>
              <a:spcBef>
                <a:spcPts val="3"/>
              </a:spcBef>
              <a:spcAft>
                <a:spcPct val="0"/>
              </a:spcAft>
            </a:pP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each</a:t>
            </a:r>
            <a:r>
              <a:rPr sz="1400" i="1" spc="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phase.</a:t>
            </a:r>
            <a:r>
              <a:rPr sz="1400" i="1" spc="5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However,</a:t>
            </a:r>
            <a:r>
              <a:rPr sz="1400" i="1" spc="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because</a:t>
            </a:r>
            <a:r>
              <a:rPr sz="1400" i="1" spc="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i="1" spc="4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phases</a:t>
            </a:r>
            <a:r>
              <a:rPr sz="1400" i="1" spc="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are</a:t>
            </a:r>
            <a:r>
              <a:rPr sz="1400" i="1" spc="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not</a:t>
            </a:r>
            <a:r>
              <a:rPr sz="1400" i="1" spc="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available,</a:t>
            </a:r>
            <a:r>
              <a:rPr sz="1400" i="1" spc="5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we</a:t>
            </a:r>
            <a:r>
              <a:rPr sz="1400" i="1" spc="4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measure</a:t>
            </a:r>
            <a:r>
              <a:rPr sz="1400" i="1" spc="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i="1" spc="5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line</a:t>
            </a:r>
            <a:r>
              <a:rPr sz="1400" i="1" spc="6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currents</a:t>
            </a:r>
          </a:p>
          <a:p>
            <a:pPr marL="0" marR="0">
              <a:lnSpc>
                <a:spcPts val="1554"/>
              </a:lnSpc>
              <a:spcBef>
                <a:spcPts val="15"/>
              </a:spcBef>
              <a:spcAft>
                <a:spcPct val="0"/>
              </a:spcAft>
            </a:pP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and the</a:t>
            </a:r>
            <a:r>
              <a:rPr sz="1400" i="1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line-to-line voltages.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3710304" y="10060740"/>
            <a:ext cx="352240" cy="3807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7"/>
              </a:lnSpc>
              <a:spcBef>
                <a:spcPct val="0"/>
              </a:spcBef>
              <a:spcAft>
                <a:spcPct val="0"/>
              </a:spcAft>
            </a:pPr>
            <a:r>
              <a:rPr sz="1100">
                <a:solidFill>
                  <a:srgbClr val="000000"/>
                </a:solidFill>
                <a:latin typeface="Calibri"/>
                <a:cs typeface="Calibri"/>
              </a:rPr>
              <a:t>31</a:t>
            </a:r>
          </a:p>
        </p:txBody>
      </p:sp>
      <p:sp>
        <p:nvSpPr>
          <p:cNvPr id="34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3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72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71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70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69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68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67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66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65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64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63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62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60" name="object 1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" name="object 2"/>
          <p:cNvSpPr/>
          <p:nvPr/>
        </p:nvSpPr>
        <p:spPr>
          <a:xfrm>
            <a:off x="304800" y="293116"/>
            <a:ext cx="6952488" cy="10084002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3934714" y="10122699"/>
            <a:ext cx="105790" cy="52501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541019" y="527805"/>
            <a:ext cx="1461743" cy="738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University of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Diyala</a:t>
            </a:r>
          </a:p>
          <a:p>
            <a:pPr marL="0" marR="0">
              <a:lnSpc>
                <a:spcPts val="1311"/>
              </a:lnSpc>
              <a:spcBef>
                <a:spcPts val="82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Engineering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College</a:t>
            </a:r>
          </a:p>
          <a:p>
            <a:pPr marL="0" marR="0">
              <a:lnSpc>
                <a:spcPts val="1311"/>
              </a:lnSpc>
              <a:spcBef>
                <a:spcPts val="44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Electronic Department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889728" y="527805"/>
            <a:ext cx="1993275" cy="738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7208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Electrical Circuits</a:t>
            </a:r>
          </a:p>
          <a:p>
            <a:pPr marL="35382" marR="0">
              <a:lnSpc>
                <a:spcPts val="1311"/>
              </a:lnSpc>
              <a:spcBef>
                <a:spcPts val="82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2nd Class</a:t>
            </a:r>
          </a:p>
          <a:p>
            <a:pPr marL="0" marR="0">
              <a:lnSpc>
                <a:spcPts val="1311"/>
              </a:lnSpc>
              <a:spcBef>
                <a:spcPts val="44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Lecturer : Wisam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N. AL-Obaidi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116681" y="870705"/>
            <a:ext cx="1162108" cy="3951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Year (2015-2016)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41019" y="1352153"/>
            <a:ext cx="7379590" cy="6800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H.W.(9):</a:t>
            </a:r>
            <a:r>
              <a:rPr sz="1400" b="1" spc="-123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 a</a:t>
            </a:r>
            <a:r>
              <a:rPr sz="1400" spc="-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balanced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three-phase wye–wye system, the source</a:t>
            </a:r>
            <a:r>
              <a:rPr sz="1400" spc="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 </a:t>
            </a:r>
            <a:r>
              <a:rPr sz="1400" spc="-11">
                <a:solidFill>
                  <a:srgbClr val="000000"/>
                </a:solidFill>
                <a:latin typeface="Times New Roman"/>
                <a:cs typeface="Times New Roman"/>
              </a:rPr>
              <a:t>an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abc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-sequence set</a:t>
            </a:r>
            <a:r>
              <a:rPr sz="1400" spc="-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</a:p>
          <a:p>
            <a:pPr marL="0" marR="0">
              <a:lnSpc>
                <a:spcPts val="1645"/>
              </a:lnSpc>
              <a:spcBef>
                <a:spcPts val="5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voltages. The</a:t>
            </a:r>
            <a:r>
              <a:rPr sz="1400" spc="-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load voltage on</a:t>
            </a:r>
            <a:r>
              <a:rPr sz="1400" spc="-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 </a:t>
            </a: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a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phase</a:t>
            </a:r>
            <a:r>
              <a:rPr sz="1400" spc="-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00" spc="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V</a:t>
            </a:r>
            <a:r>
              <a:rPr sz="1400" spc="127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= 120</a:t>
            </a:r>
            <a:r>
              <a:rPr sz="1400">
                <a:solidFill>
                  <a:srgbClr val="000000"/>
                </a:solidFill>
                <a:latin typeface="PGDRKV+Cambria Math"/>
                <a:cs typeface="PGDRKV+Cambria Math"/>
              </a:rPr>
              <a:t>∠6ퟎ</a:t>
            </a:r>
            <a:r>
              <a:rPr sz="1400" spc="686">
                <a:solidFill>
                  <a:srgbClr val="000000"/>
                </a:solidFill>
                <a:latin typeface="PGDRKV+Cambria Math"/>
                <a:cs typeface="PGDRKV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V rms,</a:t>
            </a:r>
            <a:r>
              <a:rPr sz="140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Z</a:t>
            </a:r>
            <a:r>
              <a:rPr sz="1400" spc="136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= (2 + j1.4)Ω,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4763389" y="1540205"/>
            <a:ext cx="266160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PGDRKV+Cambria Math"/>
                <a:cs typeface="PGDRKV+Cambria Math"/>
              </a:rPr>
              <a:t>ퟎ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3820033" y="1643888"/>
            <a:ext cx="336537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 spc="-14">
                <a:solidFill>
                  <a:srgbClr val="000000"/>
                </a:solidFill>
                <a:latin typeface="Times New Roman"/>
                <a:cs typeface="Times New Roman"/>
              </a:rPr>
              <a:t>AN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5528817" y="1643888"/>
            <a:ext cx="343911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line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541019" y="1772777"/>
            <a:ext cx="4394730" cy="4701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 Z</a:t>
            </a:r>
            <a:r>
              <a:rPr sz="1350" baseline="-11142">
                <a:solidFill>
                  <a:srgbClr val="000000"/>
                </a:solidFill>
                <a:latin typeface="Times New Roman"/>
                <a:cs typeface="Times New Roman"/>
              </a:rPr>
              <a:t>load</a:t>
            </a:r>
            <a:r>
              <a:rPr sz="1350" spc="-104" baseline="-1114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= (10</a:t>
            </a:r>
            <a:r>
              <a:rPr sz="140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+ j10)Ω. Determine the input voltages.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541019" y="1980174"/>
            <a:ext cx="3837299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[Answer: V</a:t>
            </a:r>
            <a:r>
              <a:rPr sz="1400" b="1" spc="931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= 140.4</a:t>
            </a:r>
            <a:r>
              <a:rPr sz="1400">
                <a:solidFill>
                  <a:srgbClr val="FF0000"/>
                </a:solidFill>
                <a:latin typeface="PGDRKV+Cambria Math"/>
                <a:cs typeface="PGDRKV+Cambria Math"/>
              </a:rPr>
              <a:t>∠ퟓퟖ</a:t>
            </a:r>
            <a:r>
              <a:rPr sz="1400" spc="-10">
                <a:solidFill>
                  <a:srgbClr val="FF0000"/>
                </a:solidFill>
                <a:latin typeface="PGDRKV+Cambria Math"/>
                <a:cs typeface="PGDRKV+Cambria Math"/>
              </a:rPr>
              <a:t> </a:t>
            </a:r>
            <a:r>
              <a:rPr sz="1400">
                <a:solidFill>
                  <a:srgbClr val="FF0000"/>
                </a:solidFill>
                <a:latin typeface="PGDRKV+Cambria Math"/>
                <a:cs typeface="PGDRKV+Cambria Math"/>
              </a:rPr>
              <a:t>∙ ퟓ</a:t>
            </a:r>
            <a:r>
              <a:rPr sz="1400" spc="701">
                <a:solidFill>
                  <a:srgbClr val="FF0000"/>
                </a:solidFill>
                <a:latin typeface="PGDRKV+Cambria Math"/>
                <a:cs typeface="PGDRKV+Cambria Math"/>
              </a:rPr>
              <a:t> </a:t>
            </a: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V, V</a:t>
            </a:r>
            <a:r>
              <a:rPr sz="1400" b="1" spc="1002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= 140.4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2685923" y="1963877"/>
            <a:ext cx="266160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FF0000"/>
                </a:solidFill>
                <a:latin typeface="PGDRKV+Cambria Math"/>
                <a:cs typeface="PGDRKV+Cambria Math"/>
              </a:rPr>
              <a:t>ퟎ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3877945" y="1963877"/>
            <a:ext cx="1034256" cy="492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FF0000"/>
                </a:solidFill>
                <a:latin typeface="PGDRKV+Cambria Math"/>
                <a:cs typeface="PGDRKV+Cambria Math"/>
              </a:rPr>
              <a:t>∠−ퟔퟏ ∙ ퟓ</a:t>
            </a:r>
            <a:r>
              <a:rPr sz="1500" baseline="36857">
                <a:solidFill>
                  <a:srgbClr val="FF0000"/>
                </a:solidFill>
                <a:latin typeface="PGDRKV+Cambria Math"/>
                <a:cs typeface="PGDRKV+Cambria Math"/>
              </a:rPr>
              <a:t>ퟎ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4697857" y="1963877"/>
            <a:ext cx="2284301" cy="4909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V, V</a:t>
            </a:r>
            <a:r>
              <a:rPr sz="1350" b="1" baseline="-6856">
                <a:solidFill>
                  <a:srgbClr val="FF0000"/>
                </a:solidFill>
                <a:latin typeface="Times New Roman"/>
                <a:cs typeface="Times New Roman"/>
              </a:rPr>
              <a:t>cn</a:t>
            </a: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= 140.4</a:t>
            </a:r>
            <a:r>
              <a:rPr sz="1400">
                <a:solidFill>
                  <a:srgbClr val="FF0000"/>
                </a:solidFill>
                <a:latin typeface="PGDRKV+Cambria Math"/>
                <a:cs typeface="PGDRKV+Cambria Math"/>
              </a:rPr>
              <a:t>∠ퟏퟕퟖ ∙ ퟓ</a:t>
            </a:r>
            <a:r>
              <a:rPr sz="1000">
                <a:solidFill>
                  <a:srgbClr val="FF0000"/>
                </a:solidFill>
                <a:latin typeface="PGDRKV+Cambria Math"/>
                <a:cs typeface="PGDRKV+Cambria Math"/>
              </a:rPr>
              <a:t>ퟎ</a:t>
            </a:r>
            <a:r>
              <a:rPr sz="1000" spc="177">
                <a:solidFill>
                  <a:srgbClr val="FF0000"/>
                </a:solidFill>
                <a:latin typeface="PGDRKV+Cambria Math"/>
                <a:cs typeface="PGDRKV+Cambria Math"/>
              </a:rPr>
              <a:t> </a:t>
            </a: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V]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1416050" y="2059939"/>
            <a:ext cx="292168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 b="1">
                <a:solidFill>
                  <a:srgbClr val="FF0000"/>
                </a:solidFill>
                <a:latin typeface="Times New Roman"/>
                <a:cs typeface="Times New Roman"/>
              </a:rPr>
              <a:t>an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3159886" y="2059939"/>
            <a:ext cx="299025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 b="1">
                <a:solidFill>
                  <a:srgbClr val="FF0000"/>
                </a:solidFill>
                <a:latin typeface="Times New Roman"/>
                <a:cs typeface="Times New Roman"/>
              </a:rPr>
              <a:t>bn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541019" y="2199497"/>
            <a:ext cx="7456380" cy="6800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H.W.(10):</a:t>
            </a:r>
            <a:r>
              <a:rPr sz="1400" b="1" spc="21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00" spc="14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400" spc="13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balanced</a:t>
            </a:r>
            <a:r>
              <a:rPr sz="1400" spc="1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three-phase</a:t>
            </a:r>
            <a:r>
              <a:rPr sz="1400" spc="12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wye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–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wye</a:t>
            </a:r>
            <a:r>
              <a:rPr sz="1400" spc="13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system,</a:t>
            </a:r>
            <a:r>
              <a:rPr sz="1400" spc="1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1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load</a:t>
            </a:r>
            <a:r>
              <a:rPr sz="1400" spc="15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impedance</a:t>
            </a:r>
            <a:r>
              <a:rPr sz="1400" spc="13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00" spc="14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(8</a:t>
            </a:r>
            <a:r>
              <a:rPr sz="1400" spc="13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+</a:t>
            </a:r>
            <a:r>
              <a:rPr sz="1400" spc="1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j4)Ω.</a:t>
            </a:r>
          </a:p>
          <a:p>
            <a:pPr marL="0" marR="0">
              <a:lnSpc>
                <a:spcPts val="1645"/>
              </a:lnSpc>
              <a:spcBef>
                <a:spcPts val="5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4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source</a:t>
            </a:r>
            <a:r>
              <a:rPr sz="1400" spc="3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has</a:t>
            </a:r>
            <a:r>
              <a:rPr sz="1400" spc="3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phase</a:t>
            </a:r>
            <a:r>
              <a:rPr sz="1400" spc="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sequence</a:t>
            </a:r>
            <a:r>
              <a:rPr sz="1400" spc="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abc</a:t>
            </a:r>
            <a:r>
              <a:rPr sz="1400" i="1" spc="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400" spc="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V</a:t>
            </a:r>
            <a:r>
              <a:rPr sz="1400" spc="88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400" spc="4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120</a:t>
            </a:r>
            <a:r>
              <a:rPr sz="1400">
                <a:solidFill>
                  <a:srgbClr val="000000"/>
                </a:solidFill>
                <a:latin typeface="PGDRKV+Cambria Math"/>
                <a:cs typeface="PGDRKV+Cambria Math"/>
              </a:rPr>
              <a:t>∠ퟎ</a:t>
            </a:r>
            <a:r>
              <a:rPr sz="1400" spc="736">
                <a:solidFill>
                  <a:srgbClr val="000000"/>
                </a:solidFill>
                <a:latin typeface="PGDRKV+Cambria Math"/>
                <a:cs typeface="PGDRKV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V</a:t>
            </a:r>
            <a:r>
              <a:rPr sz="1400" spc="4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rms</a:t>
            </a:r>
            <a:r>
              <a:rPr sz="1400" spc="5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.If</a:t>
            </a:r>
            <a:r>
              <a:rPr sz="1400" spc="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load</a:t>
            </a:r>
            <a:r>
              <a:rPr sz="1400" spc="5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voltage</a:t>
            </a:r>
            <a:r>
              <a:rPr sz="1400" spc="4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00" spc="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V</a:t>
            </a:r>
            <a:r>
              <a:rPr sz="1400" spc="132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4368672" y="2387550"/>
            <a:ext cx="266160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PGDRKV+Cambria Math"/>
                <a:cs typeface="PGDRKV+Cambria Math"/>
              </a:rPr>
              <a:t>ퟎ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3571366" y="2491231"/>
            <a:ext cx="279331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 spc="-15">
                <a:solidFill>
                  <a:srgbClr val="000000"/>
                </a:solidFill>
                <a:latin typeface="Times New Roman"/>
                <a:cs typeface="Times New Roman"/>
              </a:rPr>
              <a:t>an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6707123" y="2491231"/>
            <a:ext cx="336537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 spc="-14">
                <a:solidFill>
                  <a:srgbClr val="000000"/>
                </a:solidFill>
                <a:latin typeface="Times New Roman"/>
                <a:cs typeface="Times New Roman"/>
              </a:rPr>
              <a:t>AN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541019" y="2620254"/>
            <a:ext cx="4590442" cy="6834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111.62</a:t>
            </a:r>
            <a:r>
              <a:rPr sz="1400">
                <a:solidFill>
                  <a:srgbClr val="000000"/>
                </a:solidFill>
                <a:latin typeface="PGDRKV+Cambria Math"/>
                <a:cs typeface="PGDRKV+Cambria Math"/>
              </a:rPr>
              <a:t>∠ − 1 ∙ 33</a:t>
            </a:r>
            <a:r>
              <a:rPr sz="1400" spc="688">
                <a:solidFill>
                  <a:srgbClr val="000000"/>
                </a:solidFill>
                <a:latin typeface="PGDRKV+Cambria Math"/>
                <a:cs typeface="PGDRKV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V rms</a:t>
            </a:r>
            <a:r>
              <a:rPr sz="1400" spc="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determine</a:t>
            </a:r>
            <a:r>
              <a:rPr sz="1400" spc="-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 line impedance.</a:t>
            </a:r>
          </a:p>
          <a:p>
            <a:pPr marL="0" marR="0">
              <a:lnSpc>
                <a:spcPts val="1554"/>
              </a:lnSpc>
              <a:spcBef>
                <a:spcPts val="80"/>
              </a:spcBef>
              <a:spcAft>
                <a:spcPct val="0"/>
              </a:spcAft>
            </a:pP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[Answer: </a:t>
            </a:r>
            <a:r>
              <a:rPr sz="1400" b="1" spc="-21">
                <a:solidFill>
                  <a:srgbClr val="FF0000"/>
                </a:solidFill>
                <a:latin typeface="Times New Roman"/>
                <a:cs typeface="Times New Roman"/>
              </a:rPr>
              <a:t>Z</a:t>
            </a:r>
            <a:r>
              <a:rPr sz="1350" b="1" baseline="-6857">
                <a:solidFill>
                  <a:srgbClr val="FF0000"/>
                </a:solidFill>
                <a:latin typeface="Times New Roman"/>
                <a:cs typeface="Times New Roman"/>
              </a:rPr>
              <a:t>line </a:t>
            </a: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= (0.5</a:t>
            </a:r>
            <a:r>
              <a:rPr sz="1400" b="1" spc="-12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+ j0.5)Ω]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1778761" y="2603957"/>
            <a:ext cx="266160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PGDRKV+Cambria Math"/>
                <a:cs typeface="PGDRKV+Cambria Math"/>
              </a:rPr>
              <a:t>ퟎ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541019" y="3046841"/>
            <a:ext cx="7450962" cy="4646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H.W.(11):</a:t>
            </a:r>
            <a:r>
              <a:rPr sz="1400" b="1" spc="69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00" spc="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400" spc="7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balanced</a:t>
            </a:r>
            <a:r>
              <a:rPr sz="1400" spc="8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three-phase</a:t>
            </a:r>
            <a:r>
              <a:rPr sz="1400" spc="7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wye–wye</a:t>
            </a:r>
            <a:r>
              <a:rPr sz="1400" spc="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system,</a:t>
            </a:r>
            <a:r>
              <a:rPr sz="1400" spc="7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8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total</a:t>
            </a:r>
            <a:r>
              <a:rPr sz="1400" spc="6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power</a:t>
            </a:r>
            <a:r>
              <a:rPr sz="1400" spc="6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loss</a:t>
            </a:r>
            <a:r>
              <a:rPr sz="1400" spc="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00" spc="6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7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lines</a:t>
            </a:r>
            <a:r>
              <a:rPr sz="1400" spc="7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541019" y="3252715"/>
            <a:ext cx="7455979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400</a:t>
            </a:r>
            <a:r>
              <a:rPr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spc="-12">
                <a:solidFill>
                  <a:srgbClr val="000000"/>
                </a:solidFill>
                <a:latin typeface="Times New Roman"/>
                <a:cs typeface="Times New Roman"/>
              </a:rPr>
              <a:t>W.</a:t>
            </a:r>
            <a:r>
              <a:rPr sz="1400" spc="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V</a:t>
            </a:r>
            <a:r>
              <a:rPr sz="1400" spc="133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400" spc="3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105.28</a:t>
            </a:r>
            <a:r>
              <a:rPr sz="1400">
                <a:solidFill>
                  <a:srgbClr val="000000"/>
                </a:solidFill>
                <a:latin typeface="PGDRKV+Cambria Math"/>
                <a:cs typeface="PGDRKV+Cambria Math"/>
              </a:rPr>
              <a:t>∠ퟑퟏ</a:t>
            </a:r>
            <a:r>
              <a:rPr sz="1400" spc="-10">
                <a:solidFill>
                  <a:srgbClr val="000000"/>
                </a:solidFill>
                <a:latin typeface="PGDRKV+Cambria Math"/>
                <a:cs typeface="PGDRKV+Cambria Math"/>
              </a:rPr>
              <a:t> </a:t>
            </a:r>
            <a:r>
              <a:rPr sz="1400">
                <a:solidFill>
                  <a:srgbClr val="000000"/>
                </a:solidFill>
                <a:latin typeface="PGDRKV+Cambria Math"/>
                <a:cs typeface="PGDRKV+Cambria Math"/>
              </a:rPr>
              <a:t>∙ ퟓퟔ</a:t>
            </a:r>
            <a:r>
              <a:rPr sz="1400" spc="723">
                <a:solidFill>
                  <a:srgbClr val="000000"/>
                </a:solidFill>
                <a:latin typeface="PGDRKV+Cambria Math"/>
                <a:cs typeface="PGDRKV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V</a:t>
            </a:r>
            <a:r>
              <a:rPr sz="1400" spc="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rms</a:t>
            </a:r>
            <a:r>
              <a:rPr sz="1400" spc="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400" spc="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power</a:t>
            </a:r>
            <a:r>
              <a:rPr sz="1400" spc="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factor</a:t>
            </a:r>
            <a:r>
              <a:rPr sz="1400" spc="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00" spc="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load</a:t>
            </a:r>
            <a:r>
              <a:rPr sz="1400" spc="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00" spc="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0.77</a:t>
            </a:r>
            <a:r>
              <a:rPr sz="1400" spc="3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lagging.</a:t>
            </a:r>
            <a:r>
              <a:rPr sz="1400" spc="2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If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2768219" y="3236417"/>
            <a:ext cx="266160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PGDRKV+Cambria Math"/>
                <a:cs typeface="PGDRKV+Cambria Math"/>
              </a:rPr>
              <a:t>ퟎ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1248460" y="3340100"/>
            <a:ext cx="336537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 spc="-14">
                <a:solidFill>
                  <a:srgbClr val="000000"/>
                </a:solidFill>
                <a:latin typeface="Times New Roman"/>
                <a:cs typeface="Times New Roman"/>
              </a:rPr>
              <a:t>AN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541019" y="3469370"/>
            <a:ext cx="5081622" cy="6714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-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line</a:t>
            </a:r>
            <a:r>
              <a:rPr sz="1400" spc="-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impedance is</a:t>
            </a:r>
            <a:r>
              <a:rPr sz="1400" spc="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2 + j1</a:t>
            </a:r>
            <a:r>
              <a:rPr sz="1400" spc="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Ω, determine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 load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impedance.</a:t>
            </a:r>
          </a:p>
          <a:p>
            <a:pPr marL="0" marR="0">
              <a:lnSpc>
                <a:spcPts val="1554"/>
              </a:lnSpc>
              <a:spcBef>
                <a:spcPts val="27"/>
              </a:spcBef>
              <a:spcAft>
                <a:spcPct val="0"/>
              </a:spcAft>
            </a:pP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[Answer: </a:t>
            </a:r>
            <a:r>
              <a:rPr sz="1400" b="1" spc="-21">
                <a:solidFill>
                  <a:srgbClr val="FF0000"/>
                </a:solidFill>
                <a:latin typeface="Times New Roman"/>
                <a:cs typeface="Times New Roman"/>
              </a:rPr>
              <a:t>Z</a:t>
            </a:r>
            <a:r>
              <a:rPr sz="1350" b="1" baseline="-6856">
                <a:solidFill>
                  <a:srgbClr val="FF0000"/>
                </a:solidFill>
                <a:latin typeface="Times New Roman"/>
                <a:cs typeface="Times New Roman"/>
              </a:rPr>
              <a:t>load </a:t>
            </a: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= (5.74 + j4.75)Ω]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541019" y="3883898"/>
            <a:ext cx="7457246" cy="4701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H.W.(12):</a:t>
            </a:r>
            <a:r>
              <a:rPr sz="1400" b="1" spc="-5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00" spc="7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400" spc="5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balanced</a:t>
            </a:r>
            <a:r>
              <a:rPr sz="1400" spc="6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3-phase</a:t>
            </a:r>
            <a:r>
              <a:rPr sz="1400" spc="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Y–Y</a:t>
            </a:r>
            <a:r>
              <a:rPr sz="1400" spc="5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system,</a:t>
            </a:r>
            <a:r>
              <a:rPr sz="1400" spc="7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Z</a:t>
            </a:r>
            <a:r>
              <a:rPr sz="1350" baseline="-11142">
                <a:solidFill>
                  <a:srgbClr val="000000"/>
                </a:solidFill>
                <a:latin typeface="Times New Roman"/>
                <a:cs typeface="Times New Roman"/>
              </a:rPr>
              <a:t>load</a:t>
            </a:r>
            <a:r>
              <a:rPr sz="1350" spc="75" baseline="-1114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400" spc="6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20</a:t>
            </a:r>
            <a:r>
              <a:rPr sz="1400" spc="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+</a:t>
            </a:r>
            <a:r>
              <a:rPr sz="1400" spc="5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j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12</a:t>
            </a:r>
            <a:r>
              <a:rPr sz="1400" spc="6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Ω.</a:t>
            </a:r>
            <a:r>
              <a:rPr sz="1400" spc="5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5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source</a:t>
            </a:r>
            <a:r>
              <a:rPr sz="1400" spc="6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has</a:t>
            </a:r>
            <a:r>
              <a:rPr sz="1400" spc="6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</a:t>
            </a:r>
            <a:r>
              <a:rPr sz="1400" spc="7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abc-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541019" y="4088247"/>
            <a:ext cx="6475332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phase</a:t>
            </a:r>
            <a:r>
              <a:rPr sz="1400" spc="7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sequence</a:t>
            </a:r>
            <a:r>
              <a:rPr sz="1400" spc="7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400" spc="7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000000"/>
                </a:solidFill>
                <a:latin typeface="Times New Roman"/>
                <a:cs typeface="Times New Roman"/>
              </a:rPr>
              <a:t>V</a:t>
            </a:r>
            <a:r>
              <a:rPr sz="1400" b="1" spc="98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400" spc="7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120</a:t>
            </a:r>
            <a:r>
              <a:rPr sz="1400">
                <a:solidFill>
                  <a:srgbClr val="000000"/>
                </a:solidFill>
                <a:latin typeface="PGDRKV+Cambria Math"/>
                <a:cs typeface="PGDRKV+Cambria Math"/>
              </a:rPr>
              <a:t>∠ퟎ</a:t>
            </a:r>
            <a:r>
              <a:rPr sz="1400" spc="759">
                <a:solidFill>
                  <a:srgbClr val="000000"/>
                </a:solidFill>
                <a:latin typeface="PGDRKV+Cambria Math"/>
                <a:cs typeface="PGDRKV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V</a:t>
            </a:r>
            <a:r>
              <a:rPr sz="1400" spc="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rms.</a:t>
            </a:r>
            <a:r>
              <a:rPr sz="1400" spc="6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If</a:t>
            </a:r>
            <a:r>
              <a:rPr sz="1400" spc="8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6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load</a:t>
            </a:r>
            <a:r>
              <a:rPr sz="1400" spc="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voltage</a:t>
            </a:r>
            <a:r>
              <a:rPr sz="1400" spc="9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00" spc="8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000000"/>
                </a:solidFill>
                <a:latin typeface="Times New Roman"/>
                <a:cs typeface="Times New Roman"/>
              </a:rPr>
              <a:t>V</a:t>
            </a:r>
            <a:r>
              <a:rPr sz="1400" b="1" spc="12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400" spc="7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111.49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2958719" y="4071950"/>
            <a:ext cx="266160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PGDRKV+Cambria Math"/>
                <a:cs typeface="PGDRKV+Cambria Math"/>
              </a:rPr>
              <a:t>ퟎ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6171946" y="4071950"/>
            <a:ext cx="1118098" cy="492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PGDRKV+Cambria Math"/>
                <a:cs typeface="PGDRKV+Cambria Math"/>
              </a:rPr>
              <a:t>∠−ퟎ ∙ ퟐ</a:t>
            </a:r>
            <a:r>
              <a:rPr sz="1500" baseline="36857">
                <a:solidFill>
                  <a:srgbClr val="000000"/>
                </a:solidFill>
                <a:latin typeface="PGDRKV+Cambria Math"/>
                <a:cs typeface="PGDRKV+Cambria Math"/>
              </a:rPr>
              <a:t>ퟎ</a:t>
            </a:r>
          </a:p>
          <a:p>
            <a:pPr marL="722629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V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2144522" y="4175632"/>
            <a:ext cx="286511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 i="1">
                <a:solidFill>
                  <a:srgbClr val="000000"/>
                </a:solidFill>
                <a:latin typeface="Times New Roman"/>
                <a:cs typeface="Times New Roman"/>
              </a:rPr>
              <a:t>an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5327650" y="4175632"/>
            <a:ext cx="317791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 i="1">
                <a:solidFill>
                  <a:srgbClr val="000000"/>
                </a:solidFill>
                <a:latin typeface="Times New Roman"/>
                <a:cs typeface="Times New Roman"/>
              </a:rPr>
              <a:t>AN</a:t>
            </a:r>
          </a:p>
        </p:txBody>
      </p:sp>
      <p:sp>
        <p:nvSpPr>
          <p:cNvPr id="36" name="object 36"/>
          <p:cNvSpPr txBox="1"/>
          <p:nvPr/>
        </p:nvSpPr>
        <p:spPr>
          <a:xfrm>
            <a:off x="541019" y="4304522"/>
            <a:ext cx="7106082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rms, determine</a:t>
            </a:r>
            <a:r>
              <a:rPr sz="1400" spc="-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 magnitude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 the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line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current if the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load is suddenly</a:t>
            </a:r>
            <a:r>
              <a:rPr sz="1400" spc="-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short-circuited.</a:t>
            </a:r>
          </a:p>
        </p:txBody>
      </p:sp>
      <p:sp>
        <p:nvSpPr>
          <p:cNvPr id="37" name="object 37"/>
          <p:cNvSpPr txBox="1"/>
          <p:nvPr/>
        </p:nvSpPr>
        <p:spPr>
          <a:xfrm>
            <a:off x="541019" y="4511919"/>
            <a:ext cx="3374418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[Answer: I</a:t>
            </a:r>
            <a:r>
              <a:rPr sz="1400" b="1" spc="448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= 67.4</a:t>
            </a:r>
            <a:r>
              <a:rPr sz="1400">
                <a:solidFill>
                  <a:srgbClr val="FF0000"/>
                </a:solidFill>
                <a:latin typeface="PGDRKV+Cambria Math"/>
                <a:cs typeface="PGDRKV+Cambria Math"/>
              </a:rPr>
              <a:t>ퟐ∠−ퟑퟑ ∙ ퟖퟐ</a:t>
            </a:r>
            <a:r>
              <a:rPr sz="1400" spc="688">
                <a:solidFill>
                  <a:srgbClr val="FF0000"/>
                </a:solidFill>
                <a:latin typeface="PGDRKV+Cambria Math"/>
                <a:cs typeface="PGDRKV+Cambria Math"/>
              </a:rPr>
              <a:t> </a:t>
            </a: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A rms]</a:t>
            </a:r>
          </a:p>
        </p:txBody>
      </p:sp>
      <p:sp>
        <p:nvSpPr>
          <p:cNvPr id="38" name="object 38"/>
          <p:cNvSpPr txBox="1"/>
          <p:nvPr/>
        </p:nvSpPr>
        <p:spPr>
          <a:xfrm>
            <a:off x="2820035" y="4495622"/>
            <a:ext cx="266160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FF0000"/>
                </a:solidFill>
                <a:latin typeface="PGDRKV+Cambria Math"/>
                <a:cs typeface="PGDRKV+Cambria Math"/>
              </a:rPr>
              <a:t>ퟎ</a:t>
            </a:r>
          </a:p>
        </p:txBody>
      </p:sp>
      <p:sp>
        <p:nvSpPr>
          <p:cNvPr id="39" name="object 39"/>
          <p:cNvSpPr txBox="1"/>
          <p:nvPr/>
        </p:nvSpPr>
        <p:spPr>
          <a:xfrm>
            <a:off x="1358138" y="4591684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 b="1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</a:p>
        </p:txBody>
      </p:sp>
      <p:sp>
        <p:nvSpPr>
          <p:cNvPr id="40" name="object 40"/>
          <p:cNvSpPr txBox="1"/>
          <p:nvPr/>
        </p:nvSpPr>
        <p:spPr>
          <a:xfrm>
            <a:off x="541019" y="4731242"/>
            <a:ext cx="7456861" cy="4646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H.W.(13):</a:t>
            </a:r>
            <a:r>
              <a:rPr sz="1400" b="1" spc="309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00" spc="31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400" spc="29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balanced</a:t>
            </a:r>
            <a:r>
              <a:rPr sz="1400" spc="30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three-phase</a:t>
            </a:r>
            <a:r>
              <a:rPr sz="1400" spc="3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delta–delta</a:t>
            </a:r>
            <a:r>
              <a:rPr sz="1400" spc="3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system,</a:t>
            </a:r>
            <a:r>
              <a:rPr sz="1400" spc="30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30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source</a:t>
            </a:r>
            <a:r>
              <a:rPr sz="1400" spc="3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has</a:t>
            </a:r>
            <a:r>
              <a:rPr sz="1400" spc="31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</a:t>
            </a:r>
            <a:r>
              <a:rPr sz="1400" spc="3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abc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-phase</a:t>
            </a:r>
          </a:p>
        </p:txBody>
      </p:sp>
      <p:sp>
        <p:nvSpPr>
          <p:cNvPr id="41" name="object 41"/>
          <p:cNvSpPr txBox="1"/>
          <p:nvPr/>
        </p:nvSpPr>
        <p:spPr>
          <a:xfrm>
            <a:off x="541019" y="4935591"/>
            <a:ext cx="6199530" cy="5008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sequence. The phase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angle for the source voltage is</a:t>
            </a:r>
            <a:r>
              <a:rPr sz="1400" spc="3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PGDRKV+Cambria Math"/>
                <a:cs typeface="PGDRKV+Cambria Math"/>
              </a:rPr>
              <a:t>∠퐕</a:t>
            </a:r>
            <a:r>
              <a:rPr sz="1500" baseline="-20571">
                <a:solidFill>
                  <a:srgbClr val="000000"/>
                </a:solidFill>
                <a:latin typeface="PGDRKV+Cambria Math"/>
                <a:cs typeface="PGDRKV+Cambria Math"/>
              </a:rPr>
              <a:t>풂풃</a:t>
            </a:r>
            <a:r>
              <a:rPr sz="1500" spc="103" baseline="-20571">
                <a:solidFill>
                  <a:srgbClr val="000000"/>
                </a:solidFill>
                <a:latin typeface="PGDRKV+Cambria Math"/>
                <a:cs typeface="PGDRKV+Cambria Math"/>
              </a:rPr>
              <a:t> </a:t>
            </a:r>
            <a:r>
              <a:rPr sz="1400">
                <a:solidFill>
                  <a:srgbClr val="000000"/>
                </a:solidFill>
                <a:latin typeface="PGDRKV+Cambria Math"/>
                <a:cs typeface="PGDRKV+Cambria Math"/>
              </a:rPr>
              <a:t>=</a:t>
            </a:r>
            <a:r>
              <a:rPr sz="1400" spc="74">
                <a:solidFill>
                  <a:srgbClr val="000000"/>
                </a:solidFill>
                <a:latin typeface="PGDRKV+Cambria Math"/>
                <a:cs typeface="PGDRKV+Cambria Math"/>
              </a:rPr>
              <a:t> </a:t>
            </a:r>
            <a:r>
              <a:rPr sz="1400">
                <a:solidFill>
                  <a:srgbClr val="000000"/>
                </a:solidFill>
                <a:latin typeface="PGDRKV+Cambria Math"/>
                <a:cs typeface="PGDRKV+Cambria Math"/>
              </a:rPr>
              <a:t>4ퟎ</a:t>
            </a:r>
            <a:r>
              <a:rPr sz="1400" spc="688">
                <a:solidFill>
                  <a:srgbClr val="000000"/>
                </a:solidFill>
                <a:latin typeface="PGDRKV+Cambria Math"/>
                <a:cs typeface="PGDRKV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 I</a:t>
            </a:r>
            <a:r>
              <a:rPr sz="1400" spc="85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= 4</a:t>
            </a:r>
          </a:p>
        </p:txBody>
      </p:sp>
      <p:sp>
        <p:nvSpPr>
          <p:cNvPr id="42" name="object 42"/>
          <p:cNvSpPr txBox="1"/>
          <p:nvPr/>
        </p:nvSpPr>
        <p:spPr>
          <a:xfrm>
            <a:off x="5055996" y="4919294"/>
            <a:ext cx="266160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PGDRKV+Cambria Math"/>
                <a:cs typeface="PGDRKV+Cambria Math"/>
              </a:rPr>
              <a:t>ퟎ</a:t>
            </a:r>
          </a:p>
        </p:txBody>
      </p:sp>
      <p:sp>
        <p:nvSpPr>
          <p:cNvPr id="43" name="object 43"/>
          <p:cNvSpPr txBox="1"/>
          <p:nvPr/>
        </p:nvSpPr>
        <p:spPr>
          <a:xfrm>
            <a:off x="5931153" y="4919294"/>
            <a:ext cx="657828" cy="492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PGDRKV+Cambria Math"/>
                <a:cs typeface="PGDRKV+Cambria Math"/>
              </a:rPr>
              <a:t>∠15</a:t>
            </a:r>
            <a:r>
              <a:rPr sz="1500" baseline="36857">
                <a:solidFill>
                  <a:srgbClr val="000000"/>
                </a:solidFill>
                <a:latin typeface="PGDRKV+Cambria Math"/>
                <a:cs typeface="PGDRKV+Cambria Math"/>
              </a:rPr>
              <a:t>ퟎ</a:t>
            </a:r>
          </a:p>
        </p:txBody>
      </p:sp>
      <p:sp>
        <p:nvSpPr>
          <p:cNvPr id="44" name="object 44"/>
          <p:cNvSpPr txBox="1"/>
          <p:nvPr/>
        </p:nvSpPr>
        <p:spPr>
          <a:xfrm>
            <a:off x="6374638" y="4946126"/>
            <a:ext cx="914535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 rms. If</a:t>
            </a:r>
          </a:p>
        </p:txBody>
      </p:sp>
      <p:sp>
        <p:nvSpPr>
          <p:cNvPr id="45" name="object 45"/>
          <p:cNvSpPr txBox="1"/>
          <p:nvPr/>
        </p:nvSpPr>
        <p:spPr>
          <a:xfrm>
            <a:off x="5545582" y="5022976"/>
            <a:ext cx="279331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ab</a:t>
            </a:r>
          </a:p>
        </p:txBody>
      </p:sp>
      <p:sp>
        <p:nvSpPr>
          <p:cNvPr id="46" name="object 46"/>
          <p:cNvSpPr txBox="1"/>
          <p:nvPr/>
        </p:nvSpPr>
        <p:spPr>
          <a:xfrm>
            <a:off x="541019" y="5151866"/>
            <a:ext cx="5993982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-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total power absorbed by</a:t>
            </a:r>
            <a:r>
              <a:rPr sz="1400" spc="-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 load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0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1400 </a:t>
            </a:r>
            <a:r>
              <a:rPr sz="1400" spc="-17">
                <a:solidFill>
                  <a:srgbClr val="000000"/>
                </a:solidFill>
                <a:latin typeface="Times New Roman"/>
                <a:cs typeface="Times New Roman"/>
              </a:rPr>
              <a:t>W,</a:t>
            </a:r>
            <a:r>
              <a:rPr sz="1400" spc="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find the load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impedance.</a:t>
            </a:r>
          </a:p>
        </p:txBody>
      </p:sp>
      <p:sp>
        <p:nvSpPr>
          <p:cNvPr id="47" name="object 47"/>
          <p:cNvSpPr txBox="1"/>
          <p:nvPr/>
        </p:nvSpPr>
        <p:spPr>
          <a:xfrm>
            <a:off x="541019" y="5344490"/>
            <a:ext cx="7395236" cy="110846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[Answer:</a:t>
            </a:r>
            <a:r>
              <a:rPr sz="1400">
                <a:solidFill>
                  <a:srgbClr val="FF0000"/>
                </a:solidFill>
                <a:latin typeface="PGDRKV+Cambria Math"/>
                <a:cs typeface="PGDRKV+Cambria Math"/>
              </a:rPr>
              <a:t>풁</a:t>
            </a:r>
            <a:r>
              <a:rPr sz="1500" baseline="-20571">
                <a:solidFill>
                  <a:srgbClr val="FF0000"/>
                </a:solidFill>
                <a:latin typeface="PGDRKV+Cambria Math"/>
                <a:cs typeface="PGDRKV+Cambria Math"/>
              </a:rPr>
              <a:t>풍풐풂풅∆</a:t>
            </a:r>
            <a:r>
              <a:rPr sz="1500" spc="118" baseline="-20571">
                <a:solidFill>
                  <a:srgbClr val="FF0000"/>
                </a:solidFill>
                <a:latin typeface="PGDRKV+Cambria Math"/>
                <a:cs typeface="PGDRKV+Cambria Math"/>
              </a:rPr>
              <a:t> </a:t>
            </a:r>
            <a:r>
              <a:rPr sz="1400">
                <a:solidFill>
                  <a:srgbClr val="FF0000"/>
                </a:solidFill>
                <a:latin typeface="PGDRKV+Cambria Math"/>
                <a:cs typeface="PGDRKV+Cambria Math"/>
              </a:rPr>
              <a:t>=</a:t>
            </a:r>
            <a:r>
              <a:rPr sz="1400" spc="86">
                <a:solidFill>
                  <a:srgbClr val="FF0000"/>
                </a:solidFill>
                <a:latin typeface="PGDRKV+Cambria Math"/>
                <a:cs typeface="PGDRKV+Cambria Math"/>
              </a:rPr>
              <a:t> </a:t>
            </a:r>
            <a:r>
              <a:rPr sz="1400">
                <a:solidFill>
                  <a:srgbClr val="FF0000"/>
                </a:solidFill>
                <a:latin typeface="PGDRKV+Cambria Math"/>
                <a:cs typeface="PGDRKV+Cambria Math"/>
              </a:rPr>
              <a:t>ퟑퟐ ∙ ퟏퟔ∠ퟐퟓ</a:t>
            </a:r>
            <a:r>
              <a:rPr sz="1500" spc="50" baseline="36857">
                <a:solidFill>
                  <a:srgbClr val="FF0000"/>
                </a:solidFill>
                <a:latin typeface="PGDRKV+Cambria Math"/>
                <a:cs typeface="PGDRKV+Cambria Math"/>
              </a:rPr>
              <a:t>ퟎ</a:t>
            </a:r>
            <a:r>
              <a:rPr sz="2100" spc="-10" baseline="36857">
                <a:solidFill>
                  <a:srgbClr val="FF0000"/>
                </a:solidFill>
                <a:latin typeface="PGDRKV+Cambria Math"/>
                <a:cs typeface="PGDRKV+Cambria Math"/>
              </a:rPr>
              <a:t>훀</a:t>
            </a: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]</a:t>
            </a:r>
          </a:p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H.W.(14):</a:t>
            </a:r>
            <a:r>
              <a:rPr sz="1400" b="1" spc="-11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00" spc="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400" spc="-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balanced three-phase</a:t>
            </a:r>
            <a:r>
              <a:rPr sz="1400" spc="-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system, the source has </a:t>
            </a:r>
            <a:r>
              <a:rPr sz="1400" spc="-11">
                <a:solidFill>
                  <a:srgbClr val="000000"/>
                </a:solidFill>
                <a:latin typeface="Times New Roman"/>
                <a:cs typeface="Times New Roman"/>
              </a:rPr>
              <a:t>an</a:t>
            </a:r>
            <a:r>
              <a:rPr sz="1400" spc="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abc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-phase sequence and </a:t>
            </a:r>
            <a:r>
              <a:rPr sz="1400" spc="18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</a:p>
          <a:p>
            <a:pPr marL="0" marR="0">
              <a:lnSpc>
                <a:spcPts val="1554"/>
              </a:lnSpc>
              <a:spcBef>
                <a:spcPts val="49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connected in</a:t>
            </a:r>
            <a:r>
              <a:rPr sz="1400" spc="-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delta. There are</a:t>
            </a:r>
            <a:r>
              <a:rPr sz="1400" spc="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two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parallel wye-connected loads.</a:t>
            </a:r>
            <a:r>
              <a:rPr sz="1400" spc="-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 phase impedance</a:t>
            </a:r>
          </a:p>
          <a:p>
            <a:pPr marL="0" marR="0">
              <a:lnSpc>
                <a:spcPts val="1554"/>
              </a:lnSpc>
              <a:spcBef>
                <a:spcPts val="5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 load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1 and</a:t>
            </a:r>
            <a:r>
              <a:rPr sz="1400" spc="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load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2 is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4 + j4Ω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400" spc="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10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+ j4 Ω respectively. The line impedance connecting</a:t>
            </a:r>
          </a:p>
        </p:txBody>
      </p:sp>
      <p:sp>
        <p:nvSpPr>
          <p:cNvPr id="48" name="object 48"/>
          <p:cNvSpPr txBox="1"/>
          <p:nvPr/>
        </p:nvSpPr>
        <p:spPr>
          <a:xfrm>
            <a:off x="541019" y="6193012"/>
            <a:ext cx="6753352" cy="6800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-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source to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loads is</a:t>
            </a:r>
            <a:r>
              <a:rPr sz="1400" spc="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0.3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+ j0.2 Ω. If</a:t>
            </a:r>
            <a:r>
              <a:rPr sz="1400" spc="-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 current in</a:t>
            </a:r>
            <a:r>
              <a:rPr sz="140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 </a:t>
            </a: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a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phase of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load 1 is</a:t>
            </a:r>
            <a:r>
              <a:rPr sz="1400" spc="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1350" baseline="-11142">
                <a:solidFill>
                  <a:srgbClr val="000000"/>
                </a:solidFill>
                <a:latin typeface="Times New Roman"/>
                <a:cs typeface="Times New Roman"/>
              </a:rPr>
              <a:t>AN1</a:t>
            </a:r>
          </a:p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10</a:t>
            </a:r>
            <a:r>
              <a:rPr sz="1400">
                <a:solidFill>
                  <a:srgbClr val="000000"/>
                </a:solidFill>
                <a:latin typeface="PGDRKV+Cambria Math"/>
                <a:cs typeface="PGDRKV+Cambria Math"/>
              </a:rPr>
              <a:t>∠20</a:t>
            </a:r>
            <a:r>
              <a:rPr sz="1500" baseline="36857">
                <a:solidFill>
                  <a:srgbClr val="000000"/>
                </a:solidFill>
                <a:latin typeface="PGDRKV+Cambria Math"/>
                <a:cs typeface="PGDRKV+Cambria Math"/>
              </a:rPr>
              <a:t>ퟎ</a:t>
            </a:r>
            <a:r>
              <a:rPr sz="1500" spc="67" baseline="36857">
                <a:solidFill>
                  <a:srgbClr val="000000"/>
                </a:solidFill>
                <a:latin typeface="PGDRKV+Cambria Math"/>
                <a:cs typeface="PGDRKV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400" spc="3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find the delta</a:t>
            </a:r>
            <a:r>
              <a:rPr sz="1400" spc="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currents in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source.</a:t>
            </a:r>
          </a:p>
        </p:txBody>
      </p:sp>
      <p:sp>
        <p:nvSpPr>
          <p:cNvPr id="49" name="object 49"/>
          <p:cNvSpPr txBox="1"/>
          <p:nvPr/>
        </p:nvSpPr>
        <p:spPr>
          <a:xfrm>
            <a:off x="6458458" y="6193012"/>
            <a:ext cx="367259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</a:p>
        </p:txBody>
      </p:sp>
      <p:sp>
        <p:nvSpPr>
          <p:cNvPr id="50" name="object 50"/>
          <p:cNvSpPr txBox="1"/>
          <p:nvPr/>
        </p:nvSpPr>
        <p:spPr>
          <a:xfrm>
            <a:off x="541019" y="6616817"/>
            <a:ext cx="3602599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[Answer: I</a:t>
            </a:r>
            <a:r>
              <a:rPr sz="1400" b="1" spc="94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= 8.64</a:t>
            </a:r>
            <a:r>
              <a:rPr sz="1400">
                <a:solidFill>
                  <a:srgbClr val="FF0000"/>
                </a:solidFill>
                <a:latin typeface="PGDRKV+Cambria Math"/>
                <a:cs typeface="PGDRKV+Cambria Math"/>
              </a:rPr>
              <a:t>∠ퟓퟕ ∙ ퟗퟒ</a:t>
            </a:r>
            <a:r>
              <a:rPr sz="1400" spc="688">
                <a:solidFill>
                  <a:srgbClr val="FF0000"/>
                </a:solidFill>
                <a:latin typeface="PGDRKV+Cambria Math"/>
                <a:cs typeface="PGDRKV+Cambria Math"/>
              </a:rPr>
              <a:t> </a:t>
            </a: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A, I</a:t>
            </a:r>
            <a:r>
              <a:rPr sz="1400" b="1" spc="893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= 8.64</a:t>
            </a:r>
          </a:p>
        </p:txBody>
      </p:sp>
      <p:sp>
        <p:nvSpPr>
          <p:cNvPr id="51" name="object 51"/>
          <p:cNvSpPr txBox="1"/>
          <p:nvPr/>
        </p:nvSpPr>
        <p:spPr>
          <a:xfrm>
            <a:off x="2644775" y="6600521"/>
            <a:ext cx="266160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FF0000"/>
                </a:solidFill>
                <a:latin typeface="PGDRKV+Cambria Math"/>
                <a:cs typeface="PGDRKV+Cambria Math"/>
              </a:rPr>
              <a:t>ퟎ</a:t>
            </a:r>
          </a:p>
        </p:txBody>
      </p:sp>
      <p:sp>
        <p:nvSpPr>
          <p:cNvPr id="52" name="object 52"/>
          <p:cNvSpPr txBox="1"/>
          <p:nvPr/>
        </p:nvSpPr>
        <p:spPr>
          <a:xfrm>
            <a:off x="3673728" y="6600521"/>
            <a:ext cx="3223402" cy="4920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FF0000"/>
                </a:solidFill>
                <a:latin typeface="PGDRKV+Cambria Math"/>
                <a:cs typeface="PGDRKV+Cambria Math"/>
              </a:rPr>
              <a:t>∠−ퟔퟐ ∙ ퟏ</a:t>
            </a:r>
            <a:r>
              <a:rPr sz="1500" baseline="36856">
                <a:solidFill>
                  <a:srgbClr val="FF0000"/>
                </a:solidFill>
                <a:latin typeface="PGDRKV+Cambria Math"/>
                <a:cs typeface="PGDRKV+Cambria Math"/>
              </a:rPr>
              <a:t>ퟎ</a:t>
            </a:r>
            <a:r>
              <a:rPr sz="1500" spc="79" baseline="36856">
                <a:solidFill>
                  <a:srgbClr val="FF0000"/>
                </a:solidFill>
                <a:latin typeface="PGDRKV+Cambria Math"/>
                <a:cs typeface="PGDRKV+Cambria Math"/>
              </a:rPr>
              <a:t> </a:t>
            </a: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A, I</a:t>
            </a:r>
            <a:r>
              <a:rPr sz="1350" b="1" baseline="-6857">
                <a:solidFill>
                  <a:srgbClr val="FF0000"/>
                </a:solidFill>
                <a:latin typeface="Times New Roman"/>
                <a:cs typeface="Times New Roman"/>
              </a:rPr>
              <a:t>ca </a:t>
            </a: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=</a:t>
            </a:r>
            <a:r>
              <a:rPr sz="1400" b="1" spc="15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8.64</a:t>
            </a:r>
            <a:r>
              <a:rPr sz="1400">
                <a:solidFill>
                  <a:srgbClr val="FF0000"/>
                </a:solidFill>
                <a:latin typeface="PGDRKV+Cambria Math"/>
                <a:cs typeface="PGDRKV+Cambria Math"/>
              </a:rPr>
              <a:t>∠ퟏퟕퟕ ∙ ퟗퟒ</a:t>
            </a:r>
            <a:r>
              <a:rPr sz="1000">
                <a:solidFill>
                  <a:srgbClr val="FF0000"/>
                </a:solidFill>
                <a:latin typeface="PGDRKV+Cambria Math"/>
                <a:cs typeface="PGDRKV+Cambria Math"/>
              </a:rPr>
              <a:t>ퟎ</a:t>
            </a:r>
            <a:r>
              <a:rPr sz="1000" spc="177">
                <a:solidFill>
                  <a:srgbClr val="FF0000"/>
                </a:solidFill>
                <a:latin typeface="PGDRKV+Cambria Math"/>
                <a:cs typeface="PGDRKV+Cambria Math"/>
              </a:rPr>
              <a:t> </a:t>
            </a: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A]</a:t>
            </a:r>
          </a:p>
        </p:txBody>
      </p:sp>
      <p:sp>
        <p:nvSpPr>
          <p:cNvPr id="53" name="object 53"/>
          <p:cNvSpPr txBox="1"/>
          <p:nvPr/>
        </p:nvSpPr>
        <p:spPr>
          <a:xfrm>
            <a:off x="1358138" y="6696582"/>
            <a:ext cx="292168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 b="1">
                <a:solidFill>
                  <a:srgbClr val="FF0000"/>
                </a:solidFill>
                <a:latin typeface="Times New Roman"/>
                <a:cs typeface="Times New Roman"/>
              </a:rPr>
              <a:t>ab</a:t>
            </a:r>
          </a:p>
        </p:txBody>
      </p:sp>
      <p:sp>
        <p:nvSpPr>
          <p:cNvPr id="54" name="object 54"/>
          <p:cNvSpPr txBox="1"/>
          <p:nvPr/>
        </p:nvSpPr>
        <p:spPr>
          <a:xfrm>
            <a:off x="3057779" y="6696582"/>
            <a:ext cx="28575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 b="1">
                <a:solidFill>
                  <a:srgbClr val="FF0000"/>
                </a:solidFill>
                <a:latin typeface="Times New Roman"/>
                <a:cs typeface="Times New Roman"/>
              </a:rPr>
              <a:t>bc</a:t>
            </a:r>
          </a:p>
        </p:txBody>
      </p:sp>
      <p:sp>
        <p:nvSpPr>
          <p:cNvPr id="55" name="object 55"/>
          <p:cNvSpPr txBox="1"/>
          <p:nvPr/>
        </p:nvSpPr>
        <p:spPr>
          <a:xfrm>
            <a:off x="541019" y="6836140"/>
            <a:ext cx="7457246" cy="8800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H.W.(15):</a:t>
            </a:r>
            <a:r>
              <a:rPr sz="1400" b="1" spc="81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20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magnitude</a:t>
            </a:r>
            <a:r>
              <a:rPr sz="1400" spc="19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00" spc="18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18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complex</a:t>
            </a:r>
            <a:r>
              <a:rPr sz="1400" spc="19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power</a:t>
            </a:r>
            <a:r>
              <a:rPr sz="1400" spc="2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(apparent</a:t>
            </a:r>
            <a:r>
              <a:rPr sz="1400" spc="19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power)</a:t>
            </a:r>
            <a:r>
              <a:rPr sz="1400" spc="2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supplied</a:t>
            </a:r>
            <a:r>
              <a:rPr sz="1400" spc="19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by</a:t>
            </a:r>
            <a:r>
              <a:rPr sz="1400" spc="17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400" spc="20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three-</a:t>
            </a:r>
          </a:p>
          <a:p>
            <a:pPr marL="0" marR="0">
              <a:lnSpc>
                <a:spcPts val="1554"/>
              </a:lnSpc>
              <a:spcBef>
                <a:spcPts val="49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phase</a:t>
            </a:r>
            <a:r>
              <a:rPr sz="1400" spc="29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balanced</a:t>
            </a:r>
            <a:r>
              <a:rPr sz="1400" spc="32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spc="-15">
                <a:solidFill>
                  <a:srgbClr val="000000"/>
                </a:solidFill>
                <a:latin typeface="Times New Roman"/>
                <a:cs typeface="Times New Roman"/>
              </a:rPr>
              <a:t>Y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–Y</a:t>
            </a:r>
            <a:r>
              <a:rPr sz="1400" spc="30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system</a:t>
            </a:r>
            <a:r>
              <a:rPr sz="1400" spc="28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00" spc="3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3600</a:t>
            </a:r>
            <a:r>
              <a:rPr sz="1400" spc="30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VA.</a:t>
            </a:r>
            <a:r>
              <a:rPr sz="1400" spc="30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30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line</a:t>
            </a:r>
            <a:r>
              <a:rPr sz="1400" spc="3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voltage</a:t>
            </a:r>
            <a:r>
              <a:rPr sz="1400" spc="29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00" spc="3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208</a:t>
            </a:r>
            <a:r>
              <a:rPr sz="1400" spc="3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V</a:t>
            </a:r>
            <a:r>
              <a:rPr sz="1400" spc="30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rms.</a:t>
            </a:r>
            <a:r>
              <a:rPr sz="1400" spc="33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If</a:t>
            </a:r>
            <a:r>
              <a:rPr sz="1400" spc="30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29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line</a:t>
            </a:r>
          </a:p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impedance</a:t>
            </a:r>
            <a:r>
              <a:rPr sz="1400" spc="2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00" spc="24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negligible</a:t>
            </a:r>
            <a:r>
              <a:rPr sz="1400" spc="2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400" spc="24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23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power</a:t>
            </a:r>
            <a:r>
              <a:rPr sz="1400" spc="24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factor</a:t>
            </a:r>
            <a:r>
              <a:rPr sz="1400" spc="25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angle</a:t>
            </a:r>
            <a:r>
              <a:rPr sz="1400" spc="2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00" spc="27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2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load</a:t>
            </a:r>
            <a:r>
              <a:rPr sz="1400" spc="25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00" spc="26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25</a:t>
            </a:r>
            <a:r>
              <a:rPr sz="1350" baseline="35999">
                <a:solidFill>
                  <a:srgbClr val="000000"/>
                </a:solidFill>
                <a:latin typeface="Times New Roman"/>
                <a:cs typeface="Times New Roman"/>
              </a:rPr>
              <a:t>0</a:t>
            </a:r>
            <a:r>
              <a:rPr sz="1350" spc="268" baseline="3599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determine</a:t>
            </a:r>
            <a:r>
              <a:rPr sz="1400" spc="26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Z</a:t>
            </a:r>
            <a:r>
              <a:rPr sz="1350" baseline="-11201">
                <a:solidFill>
                  <a:srgbClr val="000000"/>
                </a:solidFill>
                <a:latin typeface="Times New Roman"/>
                <a:cs typeface="Times New Roman"/>
              </a:rPr>
              <a:t>load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.</a:t>
            </a:r>
          </a:p>
        </p:txBody>
      </p:sp>
      <p:sp>
        <p:nvSpPr>
          <p:cNvPr id="56" name="object 56"/>
          <p:cNvSpPr txBox="1"/>
          <p:nvPr/>
        </p:nvSpPr>
        <p:spPr>
          <a:xfrm>
            <a:off x="541019" y="7437197"/>
            <a:ext cx="2269411" cy="4920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[Answer:Z</a:t>
            </a:r>
            <a:r>
              <a:rPr sz="1350" b="1" baseline="-6857">
                <a:solidFill>
                  <a:srgbClr val="FF0000"/>
                </a:solidFill>
                <a:latin typeface="Times New Roman"/>
                <a:cs typeface="Times New Roman"/>
              </a:rPr>
              <a:t>load</a:t>
            </a:r>
            <a:r>
              <a:rPr sz="1350" b="1" spc="14" baseline="-6857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= 12</a:t>
            </a:r>
            <a:r>
              <a:rPr sz="1400">
                <a:solidFill>
                  <a:srgbClr val="FF0000"/>
                </a:solidFill>
                <a:latin typeface="PGDRKV+Cambria Math"/>
                <a:cs typeface="PGDRKV+Cambria Math"/>
              </a:rPr>
              <a:t>∠ퟐퟓ</a:t>
            </a:r>
            <a:r>
              <a:rPr sz="1500" baseline="36856">
                <a:solidFill>
                  <a:srgbClr val="FF0000"/>
                </a:solidFill>
                <a:latin typeface="PGDRKV+Cambria Math"/>
                <a:cs typeface="PGDRKV+Cambria Math"/>
              </a:rPr>
              <a:t>ퟎ</a:t>
            </a:r>
            <a:r>
              <a:rPr sz="1500" spc="43" baseline="36856">
                <a:solidFill>
                  <a:srgbClr val="FF0000"/>
                </a:solidFill>
                <a:latin typeface="PGDRKV+Cambria Math"/>
                <a:cs typeface="PGDRKV+Cambria Math"/>
              </a:rPr>
              <a:t> </a:t>
            </a:r>
            <a:r>
              <a:rPr sz="2100" baseline="36856">
                <a:solidFill>
                  <a:srgbClr val="FF0000"/>
                </a:solidFill>
                <a:latin typeface="PGDRKV+Cambria Math"/>
                <a:cs typeface="PGDRKV+Cambria Math"/>
              </a:rPr>
              <a:t>Ω</a:t>
            </a:r>
          </a:p>
        </p:txBody>
      </p:sp>
      <p:sp>
        <p:nvSpPr>
          <p:cNvPr id="57" name="object 57"/>
          <p:cNvSpPr txBox="1"/>
          <p:nvPr/>
        </p:nvSpPr>
        <p:spPr>
          <a:xfrm>
            <a:off x="2512186" y="7464028"/>
            <a:ext cx="326077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]</a:t>
            </a:r>
          </a:p>
        </p:txBody>
      </p:sp>
      <p:sp>
        <p:nvSpPr>
          <p:cNvPr id="58" name="object 58"/>
          <p:cNvSpPr txBox="1"/>
          <p:nvPr/>
        </p:nvSpPr>
        <p:spPr>
          <a:xfrm>
            <a:off x="541019" y="7672816"/>
            <a:ext cx="7456961" cy="25386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H.W.(16):</a:t>
            </a:r>
            <a:r>
              <a:rPr sz="1400" b="1" spc="25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400" spc="24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three-phase</a:t>
            </a:r>
            <a:r>
              <a:rPr sz="1400" spc="2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abc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-sequence</a:t>
            </a:r>
            <a:r>
              <a:rPr sz="1400" spc="2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wye-connected</a:t>
            </a:r>
            <a:r>
              <a:rPr sz="1400" spc="25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source</a:t>
            </a:r>
            <a:r>
              <a:rPr sz="1400" spc="25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supplies</a:t>
            </a:r>
            <a:r>
              <a:rPr sz="1400" spc="27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14</a:t>
            </a:r>
            <a:r>
              <a:rPr sz="1400" spc="25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kVA</a:t>
            </a:r>
            <a:r>
              <a:rPr sz="1400" spc="2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with</a:t>
            </a:r>
            <a:r>
              <a:rPr sz="1400" spc="25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</a:p>
          <a:p>
            <a:pPr marL="0" marR="0">
              <a:lnSpc>
                <a:spcPts val="1554"/>
              </a:lnSpc>
              <a:spcBef>
                <a:spcPts val="49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power</a:t>
            </a:r>
            <a:r>
              <a:rPr sz="1400" spc="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factor</a:t>
            </a:r>
            <a:r>
              <a:rPr sz="1400" spc="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 0.75</a:t>
            </a:r>
            <a:r>
              <a:rPr sz="1400" spc="2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lagging</a:t>
            </a:r>
            <a:r>
              <a:rPr sz="1400" spc="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to</a:t>
            </a:r>
            <a:r>
              <a:rPr sz="1400" spc="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400" spc="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delta</a:t>
            </a:r>
            <a:r>
              <a:rPr sz="1400" spc="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load.</a:t>
            </a:r>
            <a:r>
              <a:rPr sz="1400" spc="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If</a:t>
            </a:r>
            <a:r>
              <a:rPr sz="1400" spc="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 delta</a:t>
            </a:r>
            <a:r>
              <a:rPr sz="1400" spc="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load</a:t>
            </a:r>
            <a:r>
              <a:rPr sz="1400" spc="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consumes</a:t>
            </a:r>
            <a:r>
              <a:rPr sz="1400" spc="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12</a:t>
            </a:r>
            <a:r>
              <a:rPr sz="1400" spc="3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kVA</a:t>
            </a:r>
            <a:r>
              <a:rPr sz="140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at</a:t>
            </a:r>
            <a:r>
              <a:rPr sz="1400" spc="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400" spc="4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power</a:t>
            </a:r>
          </a:p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factor</a:t>
            </a:r>
            <a:r>
              <a:rPr sz="1400" spc="4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00" spc="4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0.7</a:t>
            </a:r>
            <a:r>
              <a:rPr sz="1400" spc="42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lagging</a:t>
            </a:r>
            <a:r>
              <a:rPr sz="1400" spc="4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400" spc="4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has</a:t>
            </a:r>
            <a:r>
              <a:rPr sz="1400" spc="4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400" spc="41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phase</a:t>
            </a:r>
            <a:r>
              <a:rPr sz="1400" spc="4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current</a:t>
            </a:r>
            <a:r>
              <a:rPr sz="1400" spc="4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00" spc="44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10</a:t>
            </a:r>
            <a:r>
              <a:rPr sz="1400">
                <a:solidFill>
                  <a:srgbClr val="000000"/>
                </a:solidFill>
                <a:latin typeface="PGDRKV+Cambria Math"/>
                <a:cs typeface="PGDRKV+Cambria Math"/>
              </a:rPr>
              <a:t>∠ퟑퟎ</a:t>
            </a:r>
            <a:r>
              <a:rPr sz="1500" spc="50" baseline="36856">
                <a:solidFill>
                  <a:srgbClr val="000000"/>
                </a:solidFill>
                <a:latin typeface="PGDRKV+Cambria Math"/>
                <a:cs typeface="PGDRKV+Cambria Math"/>
              </a:rPr>
              <a:t>ퟎ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,</a:t>
            </a:r>
            <a:r>
              <a:rPr sz="1400" spc="4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determine</a:t>
            </a:r>
            <a:r>
              <a:rPr sz="1400" spc="41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41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per-phase</a:t>
            </a:r>
          </a:p>
          <a:p>
            <a:pPr marL="0" marR="0">
              <a:lnSpc>
                <a:spcPts val="1554"/>
              </a:lnSpc>
              <a:spcBef>
                <a:spcPts val="9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impedance of the load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 the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line.</a:t>
            </a:r>
          </a:p>
          <a:p>
            <a:pPr marL="0" marR="0">
              <a:lnSpc>
                <a:spcPts val="1645"/>
              </a:lnSpc>
              <a:spcBef>
                <a:spcPts val="50"/>
              </a:spcBef>
              <a:spcAft>
                <a:spcPct val="0"/>
              </a:spcAft>
            </a:pP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[Answer: </a:t>
            </a:r>
            <a:r>
              <a:rPr sz="1400" b="1" spc="-21">
                <a:solidFill>
                  <a:srgbClr val="FF0000"/>
                </a:solidFill>
                <a:latin typeface="Times New Roman"/>
                <a:cs typeface="Times New Roman"/>
              </a:rPr>
              <a:t>Z</a:t>
            </a:r>
            <a:r>
              <a:rPr sz="1350" b="1" baseline="-6857">
                <a:solidFill>
                  <a:srgbClr val="FF0000"/>
                </a:solidFill>
                <a:latin typeface="Times New Roman"/>
                <a:cs typeface="Times New Roman"/>
              </a:rPr>
              <a:t>load</a:t>
            </a:r>
            <a:r>
              <a:rPr sz="1400">
                <a:solidFill>
                  <a:srgbClr val="FF0000"/>
                </a:solidFill>
                <a:latin typeface="PGDRKV+Cambria Math"/>
                <a:cs typeface="PGDRKV+Cambria Math"/>
              </a:rPr>
              <a:t>∆</a:t>
            </a:r>
            <a:r>
              <a:rPr sz="1400" spc="34">
                <a:solidFill>
                  <a:srgbClr val="FF0000"/>
                </a:solidFill>
                <a:latin typeface="PGDRKV+Cambria Math"/>
                <a:cs typeface="PGDRKV+Cambria Math"/>
              </a:rPr>
              <a:t> </a:t>
            </a: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= 40</a:t>
            </a:r>
            <a:r>
              <a:rPr sz="1400">
                <a:solidFill>
                  <a:srgbClr val="FF0000"/>
                </a:solidFill>
                <a:latin typeface="PGDRKV+Cambria Math"/>
                <a:cs typeface="PGDRKV+Cambria Math"/>
              </a:rPr>
              <a:t>∠ퟒퟓ</a:t>
            </a:r>
            <a:r>
              <a:rPr sz="1400" spc="-10">
                <a:solidFill>
                  <a:srgbClr val="FF0000"/>
                </a:solidFill>
                <a:latin typeface="PGDRKV+Cambria Math"/>
                <a:cs typeface="PGDRKV+Cambria Math"/>
              </a:rPr>
              <a:t> </a:t>
            </a:r>
            <a:r>
              <a:rPr sz="1400">
                <a:solidFill>
                  <a:srgbClr val="FF0000"/>
                </a:solidFill>
                <a:latin typeface="PGDRKV+Cambria Math"/>
                <a:cs typeface="PGDRKV+Cambria Math"/>
              </a:rPr>
              <a:t>∙ ퟓퟕ</a:t>
            </a:r>
            <a:r>
              <a:rPr sz="1500" baseline="36856">
                <a:solidFill>
                  <a:srgbClr val="FF0000"/>
                </a:solidFill>
                <a:latin typeface="PGDRKV+Cambria Math"/>
                <a:cs typeface="PGDRKV+Cambria Math"/>
              </a:rPr>
              <a:t>ퟎ</a:t>
            </a:r>
            <a:r>
              <a:rPr sz="1500" spc="43" baseline="36856">
                <a:solidFill>
                  <a:srgbClr val="FF0000"/>
                </a:solidFill>
                <a:latin typeface="PGDRKV+Cambria Math"/>
                <a:cs typeface="PGDRKV+Cambria Math"/>
              </a:rPr>
              <a:t> </a:t>
            </a:r>
            <a:r>
              <a:rPr sz="2100" spc="-15" baseline="36856">
                <a:solidFill>
                  <a:srgbClr val="FF0000"/>
                </a:solidFill>
                <a:latin typeface="PGDRKV+Cambria Math"/>
                <a:cs typeface="PGDRKV+Cambria Math"/>
              </a:rPr>
              <a:t>Ω</a:t>
            </a: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,</a:t>
            </a:r>
            <a:r>
              <a:rPr sz="1400" b="1" spc="353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 spc="-20">
                <a:solidFill>
                  <a:srgbClr val="FF0000"/>
                </a:solidFill>
                <a:latin typeface="Times New Roman"/>
                <a:cs typeface="Times New Roman"/>
              </a:rPr>
              <a:t>Z</a:t>
            </a:r>
            <a:r>
              <a:rPr sz="1350" b="1" baseline="-6857">
                <a:solidFill>
                  <a:srgbClr val="FF0000"/>
                </a:solidFill>
                <a:latin typeface="Times New Roman"/>
                <a:cs typeface="Times New Roman"/>
              </a:rPr>
              <a:t>line </a:t>
            </a: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= 2.43 + j0.776</a:t>
            </a:r>
            <a:r>
              <a:rPr sz="1400" b="1" spc="-31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FF0000"/>
                </a:solidFill>
                <a:latin typeface="PGDRKV+Cambria Math"/>
                <a:cs typeface="PGDRKV+Cambria Math"/>
              </a:rPr>
              <a:t>Ω</a:t>
            </a: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]</a:t>
            </a:r>
          </a:p>
          <a:p>
            <a:pPr marL="0" marR="0">
              <a:lnSpc>
                <a:spcPts val="1554"/>
              </a:lnSpc>
              <a:spcBef>
                <a:spcPts val="30"/>
              </a:spcBef>
              <a:spcAft>
                <a:spcPct val="0"/>
              </a:spcAft>
            </a:pP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H.W.(17):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 balanced</a:t>
            </a:r>
            <a:r>
              <a:rPr sz="1400" spc="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three-phase source serves the following</a:t>
            </a:r>
            <a:r>
              <a:rPr sz="1400" spc="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loads:</a:t>
            </a:r>
          </a:p>
          <a:p>
            <a:pPr marL="0" marR="0">
              <a:lnSpc>
                <a:spcPts val="1554"/>
              </a:lnSpc>
              <a:spcBef>
                <a:spcPts val="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Load 1:</a:t>
            </a:r>
            <a:r>
              <a:rPr sz="1400" spc="-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20</a:t>
            </a:r>
            <a:r>
              <a:rPr sz="1400" spc="-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kVA at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0.8 pf</a:t>
            </a:r>
            <a:r>
              <a:rPr sz="1400" spc="-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lagging</a:t>
            </a:r>
          </a:p>
          <a:p>
            <a:pPr marL="0" marR="0">
              <a:lnSpc>
                <a:spcPts val="1554"/>
              </a:lnSpc>
              <a:spcBef>
                <a:spcPts val="15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Load 2:</a:t>
            </a:r>
            <a:r>
              <a:rPr sz="1400" spc="-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10</a:t>
            </a:r>
            <a:r>
              <a:rPr sz="1400" spc="-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kVA at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0.7 pf</a:t>
            </a:r>
            <a:r>
              <a:rPr sz="1400" spc="-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leading</a:t>
            </a:r>
          </a:p>
          <a:p>
            <a:pPr marL="0" marR="0">
              <a:lnSpc>
                <a:spcPts val="1554"/>
              </a:lnSpc>
              <a:spcBef>
                <a:spcPts val="2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Load 3:</a:t>
            </a:r>
            <a:r>
              <a:rPr sz="1400" spc="-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10</a:t>
            </a:r>
            <a:r>
              <a:rPr sz="1400" spc="-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kW</a:t>
            </a:r>
            <a:r>
              <a:rPr sz="1400" spc="-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at unity</a:t>
            </a:r>
            <a:r>
              <a:rPr sz="1400" spc="-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pf</a:t>
            </a:r>
          </a:p>
          <a:p>
            <a:pPr marL="0" marR="0">
              <a:lnSpc>
                <a:spcPts val="1554"/>
              </a:lnSpc>
              <a:spcBef>
                <a:spcPts val="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Load 4:</a:t>
            </a:r>
            <a:r>
              <a:rPr sz="1400" spc="-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16</a:t>
            </a:r>
            <a:r>
              <a:rPr sz="1400" spc="-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kVA at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0.6 pf</a:t>
            </a:r>
            <a:r>
              <a:rPr sz="1400" spc="-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lagging</a:t>
            </a:r>
          </a:p>
          <a:p>
            <a:pPr marL="0" marR="0">
              <a:lnSpc>
                <a:spcPts val="1554"/>
              </a:lnSpc>
              <a:spcBef>
                <a:spcPts val="5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 line</a:t>
            </a:r>
            <a:r>
              <a:rPr sz="1400" spc="-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voltage </a:t>
            </a:r>
            <a:r>
              <a:rPr sz="1400" spc="-11">
                <a:solidFill>
                  <a:srgbClr val="000000"/>
                </a:solidFill>
                <a:latin typeface="Times New Roman"/>
                <a:cs typeface="Times New Roman"/>
              </a:rPr>
              <a:t>at</a:t>
            </a:r>
            <a:r>
              <a:rPr sz="1400" spc="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 load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00" spc="-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208</a:t>
            </a:r>
            <a:r>
              <a:rPr sz="1400" spc="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V 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rms</a:t>
            </a:r>
            <a:r>
              <a:rPr sz="1400" spc="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at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 60</a:t>
            </a:r>
            <a:r>
              <a:rPr sz="1400" spc="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Hz, and</a:t>
            </a:r>
            <a:r>
              <a:rPr sz="1400" spc="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 line impedance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00" spc="-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0.02 +</a:t>
            </a:r>
            <a:r>
              <a:rPr sz="1400" spc="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j0.04</a:t>
            </a:r>
          </a:p>
        </p:txBody>
      </p:sp>
      <p:sp>
        <p:nvSpPr>
          <p:cNvPr id="59" name="object 59"/>
          <p:cNvSpPr txBox="1"/>
          <p:nvPr/>
        </p:nvSpPr>
        <p:spPr>
          <a:xfrm>
            <a:off x="3746880" y="10062264"/>
            <a:ext cx="280612" cy="3807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7"/>
              </a:lnSpc>
              <a:spcBef>
                <a:spcPct val="0"/>
              </a:spcBef>
              <a:spcAft>
                <a:spcPct val="0"/>
              </a:spcAft>
            </a:pPr>
            <a:r>
              <a:rPr sz="1100">
                <a:solidFill>
                  <a:srgbClr val="000000"/>
                </a:solidFill>
                <a:latin typeface="Calibri"/>
                <a:cs typeface="Calibri"/>
              </a:rPr>
              <a:t>3</a:t>
            </a:r>
          </a:p>
        </p:txBody>
      </p:sp>
      <p:sp>
        <p:nvSpPr>
          <p:cNvPr id="61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6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5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4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3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2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1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0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9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8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7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6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5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3" name="object 1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" name="object 2"/>
          <p:cNvSpPr/>
          <p:nvPr/>
        </p:nvSpPr>
        <p:spPr>
          <a:xfrm>
            <a:off x="0" y="293116"/>
            <a:ext cx="7257287" cy="10084002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3934714" y="10120794"/>
            <a:ext cx="105790" cy="52502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541019" y="526281"/>
            <a:ext cx="1461336" cy="7395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University of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Diyala</a:t>
            </a:r>
          </a:p>
          <a:p>
            <a:pPr marL="0" marR="0">
              <a:lnSpc>
                <a:spcPts val="1311"/>
              </a:lnSpc>
              <a:spcBef>
                <a:spcPts val="82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Engineering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College</a:t>
            </a:r>
          </a:p>
          <a:p>
            <a:pPr marL="0" marR="0">
              <a:lnSpc>
                <a:spcPts val="1311"/>
              </a:lnSpc>
              <a:spcBef>
                <a:spcPts val="6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Electronic Department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889880" y="526281"/>
            <a:ext cx="1993099" cy="7395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5709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Electrical Circuits</a:t>
            </a:r>
          </a:p>
          <a:p>
            <a:pPr marL="36576" marR="0">
              <a:lnSpc>
                <a:spcPts val="1311"/>
              </a:lnSpc>
              <a:spcBef>
                <a:spcPts val="82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2nd Class</a:t>
            </a:r>
          </a:p>
          <a:p>
            <a:pPr marL="0" marR="0">
              <a:lnSpc>
                <a:spcPts val="1311"/>
              </a:lnSpc>
              <a:spcBef>
                <a:spcPts val="6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Lecturer : Wisam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N. AL-Obaidi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116275" y="870705"/>
            <a:ext cx="1162514" cy="3951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Year (2015-2016)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41019" y="1344533"/>
            <a:ext cx="7455064" cy="23082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27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two-wattmeter</a:t>
            </a:r>
            <a:r>
              <a:rPr sz="1400" i="1" spc="26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method</a:t>
            </a:r>
            <a:r>
              <a:rPr sz="1400" i="1" spc="29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00" spc="27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27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most</a:t>
            </a:r>
            <a:r>
              <a:rPr sz="1400" spc="27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commonly</a:t>
            </a:r>
            <a:r>
              <a:rPr sz="1400" spc="26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used</a:t>
            </a:r>
            <a:r>
              <a:rPr sz="1400" spc="29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method</a:t>
            </a:r>
            <a:r>
              <a:rPr sz="1400" spc="27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for</a:t>
            </a:r>
            <a:r>
              <a:rPr sz="1400" spc="29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three-phase</a:t>
            </a:r>
            <a:r>
              <a:rPr sz="1400" spc="26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power</a:t>
            </a:r>
          </a:p>
          <a:p>
            <a:pPr marL="0" marR="0">
              <a:lnSpc>
                <a:spcPts val="1554"/>
              </a:lnSpc>
              <a:spcBef>
                <a:spcPts val="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measurement.</a:t>
            </a:r>
            <a:r>
              <a:rPr sz="1400" spc="29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3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two</a:t>
            </a:r>
            <a:r>
              <a:rPr sz="1400" spc="30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wattmeters</a:t>
            </a:r>
            <a:r>
              <a:rPr sz="1400" spc="3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must</a:t>
            </a:r>
            <a:r>
              <a:rPr sz="1400" spc="29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be</a:t>
            </a:r>
            <a:r>
              <a:rPr sz="1400" spc="29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properly</a:t>
            </a:r>
            <a:r>
              <a:rPr sz="1400" spc="30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connected</a:t>
            </a:r>
            <a:r>
              <a:rPr sz="1400" spc="30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to</a:t>
            </a:r>
            <a:r>
              <a:rPr sz="1400" spc="30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any</a:t>
            </a:r>
            <a:r>
              <a:rPr sz="1400" spc="2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two</a:t>
            </a:r>
            <a:r>
              <a:rPr sz="1400" spc="30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phases,</a:t>
            </a:r>
            <a:r>
              <a:rPr sz="1400" spc="29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as</a:t>
            </a:r>
          </a:p>
          <a:p>
            <a:pPr marL="0" marR="0">
              <a:lnSpc>
                <a:spcPts val="1554"/>
              </a:lnSpc>
              <a:spcBef>
                <a:spcPts val="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shown</a:t>
            </a:r>
            <a:r>
              <a:rPr sz="1400" spc="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typically in</a:t>
            </a:r>
            <a:r>
              <a:rPr sz="1400" spc="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Fig.6.2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. Notice</a:t>
            </a:r>
            <a:r>
              <a:rPr sz="140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that</a:t>
            </a:r>
            <a:r>
              <a:rPr sz="140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current</a:t>
            </a:r>
            <a:r>
              <a:rPr sz="1400" spc="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coil of</a:t>
            </a:r>
            <a:r>
              <a:rPr sz="1400" spc="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each</a:t>
            </a:r>
            <a:r>
              <a:rPr sz="140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wattmeter</a:t>
            </a:r>
            <a:r>
              <a:rPr sz="1400" spc="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measures</a:t>
            </a:r>
            <a:r>
              <a:rPr sz="140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 line</a:t>
            </a:r>
          </a:p>
          <a:p>
            <a:pPr marL="0" marR="0">
              <a:lnSpc>
                <a:spcPts val="1554"/>
              </a:lnSpc>
              <a:spcBef>
                <a:spcPts val="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current,</a:t>
            </a:r>
            <a:r>
              <a:rPr sz="1400" spc="10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while</a:t>
            </a:r>
            <a:r>
              <a:rPr sz="1400" spc="11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10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respective</a:t>
            </a:r>
            <a:r>
              <a:rPr sz="1400" spc="10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voltage</a:t>
            </a:r>
            <a:r>
              <a:rPr sz="1400" spc="10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coil</a:t>
            </a:r>
            <a:r>
              <a:rPr sz="1400" spc="1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00" spc="1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connected</a:t>
            </a:r>
            <a:r>
              <a:rPr sz="1400" spc="1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between</a:t>
            </a:r>
            <a:r>
              <a:rPr sz="1400" spc="9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line</a:t>
            </a:r>
            <a:r>
              <a:rPr sz="1400" spc="10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400" spc="1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10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third</a:t>
            </a:r>
            <a:r>
              <a:rPr sz="1400" spc="1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line</a:t>
            </a:r>
          </a:p>
          <a:p>
            <a:pPr marL="0" marR="0">
              <a:lnSpc>
                <a:spcPts val="1632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400" spc="27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measures</a:t>
            </a:r>
            <a:r>
              <a:rPr sz="1400" spc="26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26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line</a:t>
            </a:r>
            <a:r>
              <a:rPr sz="1400" spc="26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voltage.</a:t>
            </a:r>
            <a:r>
              <a:rPr sz="1400" spc="2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Also</a:t>
            </a:r>
            <a:r>
              <a:rPr sz="1400" spc="26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notice</a:t>
            </a:r>
            <a:r>
              <a:rPr sz="1400" spc="26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that</a:t>
            </a:r>
            <a:r>
              <a:rPr sz="1400" spc="26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30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FJDHII+Cambria Math"/>
                <a:cs typeface="FJDHII+Cambria Math"/>
              </a:rPr>
              <a:t>±</a:t>
            </a:r>
            <a:r>
              <a:rPr sz="1400" spc="914">
                <a:solidFill>
                  <a:srgbClr val="000000"/>
                </a:solidFill>
                <a:latin typeface="FJDHII+Cambria Math"/>
                <a:cs typeface="FJDHII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terminal</a:t>
            </a:r>
            <a:r>
              <a:rPr sz="1400" spc="26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00" spc="27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26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voltage</a:t>
            </a:r>
            <a:r>
              <a:rPr sz="1400" spc="26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coil</a:t>
            </a:r>
            <a:r>
              <a:rPr sz="1400" spc="26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</a:p>
          <a:p>
            <a:pPr marL="0" marR="0">
              <a:lnSpc>
                <a:spcPts val="1554"/>
              </a:lnSpc>
              <a:spcBef>
                <a:spcPts val="6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connected</a:t>
            </a:r>
            <a:r>
              <a:rPr sz="1400" spc="12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to</a:t>
            </a:r>
            <a:r>
              <a:rPr sz="1400" spc="13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1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line</a:t>
            </a:r>
            <a:r>
              <a:rPr sz="1400" spc="1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to</a:t>
            </a:r>
            <a:r>
              <a:rPr sz="1400" spc="13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which</a:t>
            </a:r>
            <a:r>
              <a:rPr sz="1400" spc="1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11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corresponding</a:t>
            </a:r>
            <a:r>
              <a:rPr sz="1400" spc="16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current</a:t>
            </a:r>
            <a:r>
              <a:rPr sz="1400" spc="1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coil</a:t>
            </a:r>
            <a:r>
              <a:rPr sz="1400" spc="1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00" spc="13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connected.</a:t>
            </a:r>
            <a:r>
              <a:rPr sz="1400" spc="12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Although</a:t>
            </a:r>
            <a:r>
              <a:rPr sz="1400" spc="1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</a:p>
          <a:p>
            <a:pPr marL="0" marR="0">
              <a:lnSpc>
                <a:spcPts val="1554"/>
              </a:lnSpc>
              <a:spcBef>
                <a:spcPts val="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individual</a:t>
            </a:r>
            <a:r>
              <a:rPr sz="1400" spc="44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wattmeters</a:t>
            </a:r>
            <a:r>
              <a:rPr sz="1400" spc="44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no</a:t>
            </a:r>
            <a:r>
              <a:rPr sz="1400" spc="4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longer</a:t>
            </a:r>
            <a:r>
              <a:rPr sz="1400" spc="46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read</a:t>
            </a:r>
            <a:r>
              <a:rPr sz="1400" spc="43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44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power</a:t>
            </a:r>
            <a:r>
              <a:rPr sz="1400" spc="4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taken</a:t>
            </a:r>
            <a:r>
              <a:rPr sz="1400" spc="43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by</a:t>
            </a:r>
            <a:r>
              <a:rPr sz="1400" spc="43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any</a:t>
            </a:r>
            <a:r>
              <a:rPr sz="1400" spc="41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particular</a:t>
            </a:r>
            <a:r>
              <a:rPr sz="1400" spc="45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phase,</a:t>
            </a:r>
            <a:r>
              <a:rPr sz="1400" spc="43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</a:p>
          <a:p>
            <a:pPr marL="0" marR="0">
              <a:lnSpc>
                <a:spcPts val="1554"/>
              </a:lnSpc>
              <a:spcBef>
                <a:spcPts val="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algebraic</a:t>
            </a:r>
            <a:r>
              <a:rPr sz="1400" spc="10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sum</a:t>
            </a:r>
            <a:r>
              <a:rPr sz="140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00" spc="1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1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two</a:t>
            </a:r>
            <a:r>
              <a:rPr sz="1400" spc="1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wattmeter</a:t>
            </a:r>
            <a:r>
              <a:rPr sz="1400" spc="1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readings</a:t>
            </a:r>
            <a:r>
              <a:rPr sz="1400" spc="1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equals</a:t>
            </a:r>
            <a:r>
              <a:rPr sz="1400" spc="1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11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total</a:t>
            </a:r>
            <a:r>
              <a:rPr sz="1400" spc="1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average</a:t>
            </a:r>
            <a:r>
              <a:rPr sz="1400" spc="10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power</a:t>
            </a:r>
            <a:r>
              <a:rPr sz="1400" spc="1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absorbed</a:t>
            </a:r>
            <a:r>
              <a:rPr sz="1400" spc="12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by</a:t>
            </a:r>
          </a:p>
          <a:p>
            <a:pPr marL="0" marR="0">
              <a:lnSpc>
                <a:spcPts val="1554"/>
              </a:lnSpc>
              <a:spcBef>
                <a:spcPts val="65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4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load,</a:t>
            </a:r>
            <a:r>
              <a:rPr sz="1400" spc="5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regardless</a:t>
            </a:r>
            <a:r>
              <a:rPr sz="1400" spc="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00" spc="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whether</a:t>
            </a:r>
            <a:r>
              <a:rPr sz="1400" spc="5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it</a:t>
            </a:r>
            <a:r>
              <a:rPr sz="1400" spc="5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00" spc="4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wye-</a:t>
            </a:r>
            <a:r>
              <a:rPr sz="1400" spc="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or</a:t>
            </a:r>
            <a:r>
              <a:rPr sz="1400" spc="5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delta-connected,</a:t>
            </a:r>
            <a:r>
              <a:rPr sz="1400" spc="4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balanced</a:t>
            </a:r>
            <a:r>
              <a:rPr sz="1400" spc="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or</a:t>
            </a:r>
            <a:r>
              <a:rPr sz="1400" spc="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unbalanced.</a:t>
            </a:r>
            <a:r>
              <a:rPr sz="1400" spc="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</a:p>
          <a:p>
            <a:pPr marL="0" marR="0">
              <a:lnSpc>
                <a:spcPts val="1554"/>
              </a:lnSpc>
              <a:spcBef>
                <a:spcPts val="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total real power is</a:t>
            </a:r>
            <a:r>
              <a:rPr sz="1400" spc="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equal to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 algebraic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sum</a:t>
            </a:r>
            <a:r>
              <a:rPr sz="1400" spc="-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 the</a:t>
            </a:r>
            <a:r>
              <a:rPr sz="1400" spc="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two</a:t>
            </a:r>
            <a:r>
              <a:rPr sz="1400" spc="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wattmeter readings,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41019" y="3392789"/>
            <a:ext cx="1100963" cy="4225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 i="1">
                <a:solidFill>
                  <a:srgbClr val="0092FF"/>
                </a:solidFill>
                <a:latin typeface="Times New Roman"/>
                <a:cs typeface="Times New Roman"/>
              </a:rPr>
              <a:t>P</a:t>
            </a:r>
            <a:r>
              <a:rPr sz="1400" i="1" spc="501">
                <a:solidFill>
                  <a:srgbClr val="0092FF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92FF"/>
                </a:solidFill>
                <a:latin typeface="Times New Roman"/>
                <a:cs typeface="Times New Roman"/>
              </a:rPr>
              <a:t>= </a:t>
            </a:r>
            <a:r>
              <a:rPr sz="1400" i="1">
                <a:solidFill>
                  <a:srgbClr val="0092FF"/>
                </a:solidFill>
                <a:latin typeface="Times New Roman"/>
                <a:cs typeface="Times New Roman"/>
              </a:rPr>
              <a:t>P</a:t>
            </a:r>
            <a:r>
              <a:rPr sz="1400" i="1" spc="451">
                <a:solidFill>
                  <a:srgbClr val="0092FF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92FF"/>
                </a:solidFill>
                <a:latin typeface="Times New Roman"/>
                <a:cs typeface="Times New Roman"/>
              </a:rPr>
              <a:t>+ </a:t>
            </a:r>
            <a:r>
              <a:rPr sz="1400" i="1">
                <a:solidFill>
                  <a:srgbClr val="0092FF"/>
                </a:solidFill>
                <a:latin typeface="Times New Roman"/>
                <a:cs typeface="Times New Roman"/>
              </a:rPr>
              <a:t>P</a:t>
            </a:r>
          </a:p>
          <a:p>
            <a:pPr marL="824738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 i="1">
                <a:solidFill>
                  <a:srgbClr val="0092FF"/>
                </a:solidFill>
                <a:latin typeface="Times New Roman"/>
                <a:cs typeface="Times New Roman"/>
              </a:rPr>
              <a:t>2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6446265" y="3392789"/>
            <a:ext cx="788104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…(6.2)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649223" y="3469639"/>
            <a:ext cx="235018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 i="1">
                <a:solidFill>
                  <a:srgbClr val="0092FF"/>
                </a:solidFill>
                <a:latin typeface="Times New Roman"/>
                <a:cs typeface="Times New Roman"/>
              </a:rPr>
              <a:t>T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010716" y="3469639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 i="1">
                <a:solidFill>
                  <a:srgbClr val="0092FF"/>
                </a:solidFill>
                <a:latin typeface="Times New Roman"/>
                <a:cs typeface="Times New Roman"/>
              </a:rPr>
              <a:t>1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541019" y="6243304"/>
            <a:ext cx="5354721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Fig.6.2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Two-wattmeter</a:t>
            </a:r>
            <a:r>
              <a:rPr sz="1400" spc="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method for measuring three-phase</a:t>
            </a:r>
            <a:r>
              <a:rPr sz="1400" spc="-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power.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541019" y="6651736"/>
            <a:ext cx="5996789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Now will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show that the method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works for a balanced three-phase system.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541019" y="6855952"/>
            <a:ext cx="7455493" cy="8782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Consider</a:t>
            </a:r>
            <a:r>
              <a:rPr sz="1400" spc="10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9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balanced,</a:t>
            </a:r>
            <a:r>
              <a:rPr sz="1400" spc="10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wye-connected</a:t>
            </a:r>
            <a:r>
              <a:rPr sz="1400" spc="9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load</a:t>
            </a:r>
            <a:r>
              <a:rPr sz="1400" spc="11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00" spc="12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Fig.6.3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.</a:t>
            </a:r>
            <a:r>
              <a:rPr sz="1400" spc="10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Our</a:t>
            </a:r>
            <a:r>
              <a:rPr sz="1400" spc="1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objective</a:t>
            </a:r>
            <a:r>
              <a:rPr sz="1400" spc="9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00" spc="1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to</a:t>
            </a:r>
            <a:r>
              <a:rPr sz="1400" spc="1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apply</a:t>
            </a:r>
            <a:r>
              <a:rPr sz="1400" spc="8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spc="11">
                <a:solidFill>
                  <a:srgbClr val="000000"/>
                </a:solidFill>
                <a:latin typeface="Times New Roman"/>
                <a:cs typeface="Times New Roman"/>
              </a:rPr>
              <a:t>two-</a:t>
            </a:r>
          </a:p>
          <a:p>
            <a:pPr marL="0" marR="0">
              <a:lnSpc>
                <a:spcPts val="1554"/>
              </a:lnSpc>
              <a:spcBef>
                <a:spcPts val="15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wattmeter</a:t>
            </a:r>
            <a:r>
              <a:rPr sz="1400" spc="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method</a:t>
            </a:r>
            <a:r>
              <a:rPr sz="140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to</a:t>
            </a:r>
            <a:r>
              <a:rPr sz="1400" spc="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find</a:t>
            </a:r>
            <a:r>
              <a:rPr sz="1400" spc="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average power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absorbed</a:t>
            </a:r>
            <a:r>
              <a:rPr sz="1400" spc="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by</a:t>
            </a:r>
            <a:r>
              <a:rPr sz="1400" spc="-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 load. Assume</a:t>
            </a:r>
            <a:r>
              <a:rPr sz="140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 source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 in</a:t>
            </a:r>
          </a:p>
          <a:p>
            <a:pPr marL="0" marR="0">
              <a:lnSpc>
                <a:spcPts val="1632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9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abc</a:t>
            </a:r>
            <a:r>
              <a:rPr sz="1400" i="1" spc="9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sequence</a:t>
            </a:r>
            <a:r>
              <a:rPr sz="1400" spc="1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400" spc="10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10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load</a:t>
            </a:r>
            <a:r>
              <a:rPr sz="1400" spc="1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impedance</a:t>
            </a:r>
            <a:r>
              <a:rPr sz="1400" spc="11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FJDHII+Cambria Math"/>
                <a:cs typeface="FJDHII+Cambria Math"/>
              </a:rPr>
              <a:t>푍</a:t>
            </a:r>
            <a:r>
              <a:rPr sz="1400" spc="748">
                <a:solidFill>
                  <a:srgbClr val="000000"/>
                </a:solidFill>
                <a:latin typeface="FJDHII+Cambria Math"/>
                <a:cs typeface="FJDHII+Cambria Math"/>
              </a:rPr>
              <a:t> </a:t>
            </a:r>
            <a:r>
              <a:rPr sz="1400">
                <a:solidFill>
                  <a:srgbClr val="000000"/>
                </a:solidFill>
                <a:latin typeface="FJDHII+Cambria Math"/>
                <a:cs typeface="FJDHII+Cambria Math"/>
              </a:rPr>
              <a:t>=</a:t>
            </a:r>
            <a:r>
              <a:rPr sz="1400" spc="385">
                <a:solidFill>
                  <a:srgbClr val="000000"/>
                </a:solidFill>
                <a:latin typeface="FJDHII+Cambria Math"/>
                <a:cs typeface="FJDHII+Cambria Math"/>
              </a:rPr>
              <a:t> </a:t>
            </a:r>
            <a:r>
              <a:rPr sz="1400">
                <a:solidFill>
                  <a:srgbClr val="000000"/>
                </a:solidFill>
                <a:latin typeface="FJDHII+Cambria Math"/>
                <a:cs typeface="FJDHII+Cambria Math"/>
              </a:rPr>
              <a:t>푍</a:t>
            </a:r>
            <a:r>
              <a:rPr sz="1400" spc="673">
                <a:solidFill>
                  <a:srgbClr val="000000"/>
                </a:solidFill>
                <a:latin typeface="FJDHII+Cambria Math"/>
                <a:cs typeface="FJDHII+Cambria Math"/>
              </a:rPr>
              <a:t> </a:t>
            </a:r>
            <a:r>
              <a:rPr sz="1400" spc="15">
                <a:solidFill>
                  <a:srgbClr val="000000"/>
                </a:solidFill>
                <a:latin typeface="FJDHII+Cambria Math"/>
                <a:cs typeface="FJDHII+Cambria Math"/>
              </a:rPr>
              <a:t>∠휃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.</a:t>
            </a:r>
            <a:r>
              <a:rPr sz="1400" spc="10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Due</a:t>
            </a:r>
            <a:r>
              <a:rPr sz="1400" spc="10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to</a:t>
            </a:r>
            <a:r>
              <a:rPr sz="1400" spc="10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10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load</a:t>
            </a:r>
            <a:r>
              <a:rPr sz="1400" spc="1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impedance,</a:t>
            </a:r>
            <a:r>
              <a:rPr sz="1400" spc="10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each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3722496" y="7344233"/>
            <a:ext cx="269495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FJDHII+Cambria Math"/>
                <a:cs typeface="FJDHII+Cambria Math"/>
              </a:rPr>
              <a:t>푌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4182745" y="7344233"/>
            <a:ext cx="269495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FJDHII+Cambria Math"/>
                <a:cs typeface="FJDHII+Cambria Math"/>
              </a:rPr>
              <a:t>푌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541019" y="7474076"/>
            <a:ext cx="7453888" cy="11427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93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voltage</a:t>
            </a:r>
            <a:r>
              <a:rPr sz="1400" spc="11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coil</a:t>
            </a:r>
            <a:r>
              <a:rPr sz="1400" spc="12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leads</a:t>
            </a:r>
            <a:r>
              <a:rPr sz="1400" spc="1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its</a:t>
            </a:r>
            <a:r>
              <a:rPr sz="1400" spc="1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current</a:t>
            </a:r>
            <a:r>
              <a:rPr sz="1400" spc="12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coil</a:t>
            </a:r>
            <a:r>
              <a:rPr sz="1400" spc="12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by</a:t>
            </a:r>
            <a:r>
              <a:rPr sz="1400" spc="2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spc="40">
                <a:solidFill>
                  <a:srgbClr val="000000"/>
                </a:solidFill>
                <a:latin typeface="FJDHII+Cambria Math"/>
                <a:cs typeface="FJDHII+Cambria Math"/>
              </a:rPr>
              <a:t>휃</a:t>
            </a:r>
            <a:r>
              <a:rPr sz="1800">
                <a:solidFill>
                  <a:srgbClr val="000000"/>
                </a:solidFill>
                <a:latin typeface="Times New Roman"/>
                <a:cs typeface="Times New Roman"/>
              </a:rPr>
              <a:t>,</a:t>
            </a:r>
            <a:r>
              <a:rPr sz="1800" spc="13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so</a:t>
            </a:r>
            <a:r>
              <a:rPr sz="1400" spc="1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that</a:t>
            </a:r>
            <a:r>
              <a:rPr sz="1400" spc="1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11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power</a:t>
            </a:r>
            <a:r>
              <a:rPr sz="1400" spc="1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factor</a:t>
            </a:r>
            <a:r>
              <a:rPr sz="1400" spc="10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00" spc="2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FJDHII+Cambria Math"/>
                <a:cs typeface="FJDHII+Cambria Math"/>
              </a:rPr>
              <a:t>퐶푂푆휃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.</a:t>
            </a:r>
            <a:r>
              <a:rPr sz="1400" spc="1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spc="-12">
                <a:solidFill>
                  <a:srgbClr val="000000"/>
                </a:solidFill>
                <a:latin typeface="Times New Roman"/>
                <a:cs typeface="Times New Roman"/>
              </a:rPr>
              <a:t>We</a:t>
            </a:r>
            <a:r>
              <a:rPr sz="1400" spc="13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recall</a:t>
            </a:r>
            <a:r>
              <a:rPr sz="1400" spc="11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that</a:t>
            </a:r>
          </a:p>
          <a:p>
            <a:pPr marL="0" marR="0">
              <a:lnSpc>
                <a:spcPts val="1554"/>
              </a:lnSpc>
              <a:spcBef>
                <a:spcPts val="2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each</a:t>
            </a:r>
            <a:r>
              <a:rPr sz="1400" spc="25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line</a:t>
            </a:r>
            <a:r>
              <a:rPr sz="1400" spc="25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voltage</a:t>
            </a:r>
            <a:r>
              <a:rPr sz="1400" spc="2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leads</a:t>
            </a:r>
            <a:r>
              <a:rPr sz="1400" spc="2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2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corresponding</a:t>
            </a:r>
            <a:r>
              <a:rPr sz="1400" spc="25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phase</a:t>
            </a:r>
            <a:r>
              <a:rPr sz="1400" spc="26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voltage</a:t>
            </a:r>
            <a:r>
              <a:rPr sz="1400" spc="2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by</a:t>
            </a:r>
            <a:r>
              <a:rPr sz="1400" spc="47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30</a:t>
            </a:r>
            <a:r>
              <a:rPr sz="1350" baseline="36000">
                <a:solidFill>
                  <a:srgbClr val="000000"/>
                </a:solidFill>
                <a:latin typeface="Times New Roman"/>
                <a:cs typeface="Times New Roman"/>
              </a:rPr>
              <a:t>0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.</a:t>
            </a:r>
            <a:r>
              <a:rPr sz="1400" spc="25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Thus,</a:t>
            </a:r>
            <a:r>
              <a:rPr sz="1400" spc="24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24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total</a:t>
            </a:r>
            <a:r>
              <a:rPr sz="1400" spc="26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phase</a:t>
            </a:r>
          </a:p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difference</a:t>
            </a:r>
            <a:r>
              <a:rPr sz="1400" spc="19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between</a:t>
            </a:r>
            <a:r>
              <a:rPr sz="1400" spc="20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1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phase</a:t>
            </a:r>
            <a:r>
              <a:rPr sz="1400" spc="18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current</a:t>
            </a:r>
            <a:r>
              <a:rPr sz="1400" spc="22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400" spc="20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line</a:t>
            </a:r>
            <a:r>
              <a:rPr sz="1400" spc="18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voltage</a:t>
            </a:r>
            <a:r>
              <a:rPr sz="1400" spc="2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000000"/>
                </a:solidFill>
                <a:latin typeface="Times New Roman"/>
                <a:cs typeface="Times New Roman"/>
              </a:rPr>
              <a:t>V</a:t>
            </a:r>
            <a:r>
              <a:rPr sz="1050" i="1">
                <a:solidFill>
                  <a:srgbClr val="000000"/>
                </a:solidFill>
                <a:latin typeface="Times New Roman"/>
                <a:cs typeface="Times New Roman"/>
              </a:rPr>
              <a:t>ab</a:t>
            </a:r>
            <a:r>
              <a:rPr sz="1050" i="1" spc="27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00" spc="18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FJDHII+Cambria Math"/>
                <a:cs typeface="FJDHII+Cambria Math"/>
              </a:rPr>
              <a:t>휃</a:t>
            </a:r>
            <a:r>
              <a:rPr sz="1400" spc="46">
                <a:solidFill>
                  <a:srgbClr val="000000"/>
                </a:solidFill>
                <a:latin typeface="FJDHII+Cambria Math"/>
                <a:cs typeface="FJDHII+Cambria Math"/>
              </a:rPr>
              <a:t> </a:t>
            </a:r>
            <a:r>
              <a:rPr sz="1400">
                <a:solidFill>
                  <a:srgbClr val="000000"/>
                </a:solidFill>
                <a:latin typeface="FJDHII+Cambria Math"/>
                <a:cs typeface="FJDHII+Cambria Math"/>
              </a:rPr>
              <a:t>+</a:t>
            </a:r>
            <a:r>
              <a:rPr sz="1400" spc="314">
                <a:solidFill>
                  <a:srgbClr val="000000"/>
                </a:solidFill>
                <a:latin typeface="FJDHII+Cambria Math"/>
                <a:cs typeface="FJDHII+Cambria Math"/>
              </a:rPr>
              <a:t> </a:t>
            </a:r>
            <a:r>
              <a:rPr sz="1400">
                <a:solidFill>
                  <a:srgbClr val="000000"/>
                </a:solidFill>
                <a:latin typeface="FJDHII+Cambria Math"/>
                <a:cs typeface="FJDHII+Cambria Math"/>
              </a:rPr>
              <a:t>30</a:t>
            </a:r>
            <a:r>
              <a:rPr sz="1500" spc="44" baseline="37126">
                <a:solidFill>
                  <a:srgbClr val="000000"/>
                </a:solidFill>
                <a:latin typeface="FJDHII+Cambria Math"/>
                <a:cs typeface="FJDHII+Cambria Math"/>
              </a:rPr>
              <a:t>ꢀ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,</a:t>
            </a:r>
            <a:r>
              <a:rPr sz="1400" spc="19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400" spc="19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20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average</a:t>
            </a:r>
          </a:p>
          <a:p>
            <a:pPr marL="0" marR="0">
              <a:lnSpc>
                <a:spcPts val="1554"/>
              </a:lnSpc>
              <a:spcBef>
                <a:spcPts val="6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power read by</a:t>
            </a:r>
            <a:r>
              <a:rPr sz="1400" spc="-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wattmeter</a:t>
            </a:r>
            <a:r>
              <a:rPr sz="1400" spc="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W</a:t>
            </a:r>
            <a:r>
              <a:rPr sz="1400" i="1" spc="4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 </a:t>
            </a: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W</a:t>
            </a:r>
            <a:r>
              <a:rPr sz="1400" i="1" spc="54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are,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2506091" y="8229727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 i="1">
                <a:solidFill>
                  <a:srgbClr val="000000"/>
                </a:solidFill>
                <a:latin typeface="Times New Roman"/>
                <a:cs typeface="Times New Roman"/>
              </a:rPr>
              <a:t>1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3056254" y="8229727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 i="1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541019" y="9408982"/>
            <a:ext cx="3898081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For the abc phase</a:t>
            </a:r>
            <a:r>
              <a:rPr sz="1400" spc="-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sequence for a balanced load,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3710304" y="10060740"/>
            <a:ext cx="352240" cy="3807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7"/>
              </a:lnSpc>
              <a:spcBef>
                <a:spcPct val="0"/>
              </a:spcBef>
              <a:spcAft>
                <a:spcPct val="0"/>
              </a:spcAft>
            </a:pPr>
            <a:r>
              <a:rPr sz="1100">
                <a:solidFill>
                  <a:srgbClr val="000000"/>
                </a:solidFill>
                <a:latin typeface="Calibri"/>
                <a:cs typeface="Calibri"/>
              </a:rPr>
              <a:t>32</a:t>
            </a:r>
          </a:p>
        </p:txBody>
      </p:sp>
      <p:sp>
        <p:nvSpPr>
          <p:cNvPr id="24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8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7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6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5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4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3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2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1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0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9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8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7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5" name="object 1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" name="object 2"/>
          <p:cNvSpPr/>
          <p:nvPr/>
        </p:nvSpPr>
        <p:spPr>
          <a:xfrm>
            <a:off x="304800" y="293116"/>
            <a:ext cx="6952488" cy="10084002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3934714" y="10120794"/>
            <a:ext cx="105790" cy="52502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541019" y="526281"/>
            <a:ext cx="1461336" cy="7395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University of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Diyala</a:t>
            </a:r>
          </a:p>
          <a:p>
            <a:pPr marL="0" marR="0">
              <a:lnSpc>
                <a:spcPts val="1311"/>
              </a:lnSpc>
              <a:spcBef>
                <a:spcPts val="82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Engineering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College</a:t>
            </a:r>
          </a:p>
          <a:p>
            <a:pPr marL="0" marR="0">
              <a:lnSpc>
                <a:spcPts val="1311"/>
              </a:lnSpc>
              <a:spcBef>
                <a:spcPts val="6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Electronic Department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889880" y="526281"/>
            <a:ext cx="1993099" cy="7395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5709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Electrical Circuits</a:t>
            </a:r>
          </a:p>
          <a:p>
            <a:pPr marL="36576" marR="0">
              <a:lnSpc>
                <a:spcPts val="1311"/>
              </a:lnSpc>
              <a:spcBef>
                <a:spcPts val="82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2nd Class</a:t>
            </a:r>
          </a:p>
          <a:p>
            <a:pPr marL="0" marR="0">
              <a:lnSpc>
                <a:spcPts val="1311"/>
              </a:lnSpc>
              <a:spcBef>
                <a:spcPts val="6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Lecturer : Wisam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N. AL-Obaidi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116275" y="870705"/>
            <a:ext cx="1162514" cy="3951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Year (2015-2016)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41019" y="3710162"/>
            <a:ext cx="974969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Similarly,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41019" y="4284710"/>
            <a:ext cx="6991088" cy="6683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Note</a:t>
            </a:r>
            <a:r>
              <a:rPr sz="1400" spc="34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that the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difference</a:t>
            </a:r>
            <a:r>
              <a:rPr sz="1400" spc="-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 the wattmeter readings is</a:t>
            </a:r>
            <a:r>
              <a:rPr sz="140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proportional to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 total reactive</a:t>
            </a:r>
          </a:p>
          <a:p>
            <a:pPr marL="0" marR="0">
              <a:lnSpc>
                <a:spcPts val="1554"/>
              </a:lnSpc>
              <a:spcBef>
                <a:spcPts val="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power,</a:t>
            </a:r>
            <a:r>
              <a:rPr sz="1400" spc="-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or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6306058" y="5787374"/>
            <a:ext cx="875979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000000"/>
                </a:solidFill>
                <a:latin typeface="Times New Roman"/>
                <a:cs typeface="Times New Roman"/>
              </a:rPr>
              <a:t>…(6.10)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541019" y="5988796"/>
            <a:ext cx="2130322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Divide Equ.(6.6) on</a:t>
            </a:r>
            <a:r>
              <a:rPr sz="1400" spc="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(6.8),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541019" y="7313152"/>
            <a:ext cx="7195306" cy="8741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from</a:t>
            </a:r>
            <a:r>
              <a:rPr sz="1400" spc="-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which we can</a:t>
            </a:r>
            <a:r>
              <a:rPr sz="1400" spc="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obtain the power factor as Thus,</a:t>
            </a:r>
            <a:r>
              <a:rPr sz="1400" spc="-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 two-wattmeter method not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only</a:t>
            </a:r>
          </a:p>
          <a:p>
            <a:pPr marL="0" marR="0">
              <a:lnSpc>
                <a:spcPts val="1554"/>
              </a:lnSpc>
              <a:spcBef>
                <a:spcPts val="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provides the total real and reactive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powers, it can</a:t>
            </a:r>
            <a:r>
              <a:rPr sz="1400" spc="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also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be used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to compute</a:t>
            </a:r>
            <a:r>
              <a:rPr sz="1400" spc="-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 power</a:t>
            </a:r>
          </a:p>
          <a:p>
            <a:pPr marL="0" marR="0">
              <a:lnSpc>
                <a:spcPts val="1554"/>
              </a:lnSpc>
              <a:spcBef>
                <a:spcPts val="15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factor. From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Eqs. (6.7), (6.9), and (6.11),</a:t>
            </a:r>
            <a:r>
              <a:rPr sz="1400" spc="-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we conclude that: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541019" y="8712565"/>
            <a:ext cx="7353242" cy="12809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Although these results are derived from</a:t>
            </a:r>
            <a:r>
              <a:rPr sz="1400" spc="-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 balanced wye-connected</a:t>
            </a:r>
            <a:r>
              <a:rPr sz="1400" spc="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load, they</a:t>
            </a:r>
            <a:r>
              <a:rPr sz="1400" spc="-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are equally</a:t>
            </a:r>
          </a:p>
          <a:p>
            <a:pPr marL="0" marR="0">
              <a:lnSpc>
                <a:spcPts val="1554"/>
              </a:lnSpc>
              <a:spcBef>
                <a:spcPts val="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valid for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 balanced delta-connected load. However,</a:t>
            </a:r>
            <a:r>
              <a:rPr sz="1400" spc="-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 two-wattmeter method cannot be</a:t>
            </a:r>
          </a:p>
          <a:p>
            <a:pPr marL="0" marR="0">
              <a:lnSpc>
                <a:spcPts val="1554"/>
              </a:lnSpc>
              <a:spcBef>
                <a:spcPts val="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used for power measurement</a:t>
            </a:r>
            <a:r>
              <a:rPr sz="1400" spc="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 three-phase four-wire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system</a:t>
            </a:r>
            <a:r>
              <a:rPr sz="1400" spc="-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unless the current through</a:t>
            </a:r>
          </a:p>
          <a:p>
            <a:pPr marL="0" marR="0">
              <a:lnSpc>
                <a:spcPts val="1554"/>
              </a:lnSpc>
              <a:spcBef>
                <a:spcPts val="2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-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neutral line</a:t>
            </a:r>
            <a:r>
              <a:rPr sz="1400" spc="-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 zero. </a:t>
            </a:r>
            <a:r>
              <a:rPr sz="1400" spc="-12">
                <a:solidFill>
                  <a:srgbClr val="000000"/>
                </a:solidFill>
                <a:latin typeface="Times New Roman"/>
                <a:cs typeface="Times New Roman"/>
              </a:rPr>
              <a:t>We</a:t>
            </a:r>
            <a:r>
              <a:rPr sz="140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use the three-wattmeter method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to</a:t>
            </a:r>
            <a:r>
              <a:rPr sz="140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measure the real</a:t>
            </a:r>
            <a:r>
              <a:rPr sz="1400" spc="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power in a</a:t>
            </a:r>
          </a:p>
          <a:p>
            <a:pPr marL="0" marR="0">
              <a:lnSpc>
                <a:spcPts val="1554"/>
              </a:lnSpc>
              <a:spcBef>
                <a:spcPts val="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three-phase four-wire system.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3710304" y="10060740"/>
            <a:ext cx="352240" cy="3807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7"/>
              </a:lnSpc>
              <a:spcBef>
                <a:spcPct val="0"/>
              </a:spcBef>
              <a:spcAft>
                <a:spcPct val="0"/>
              </a:spcAft>
            </a:pPr>
            <a:r>
              <a:rPr sz="1100">
                <a:solidFill>
                  <a:srgbClr val="000000"/>
                </a:solidFill>
                <a:latin typeface="Calibri"/>
                <a:cs typeface="Calibri"/>
              </a:rPr>
              <a:t>33</a:t>
            </a:r>
          </a:p>
        </p:txBody>
      </p:sp>
      <p:sp>
        <p:nvSpPr>
          <p:cNvPr id="16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8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7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6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5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4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3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2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1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0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9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8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7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5" name="object 1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" name="object 2"/>
          <p:cNvSpPr/>
          <p:nvPr/>
        </p:nvSpPr>
        <p:spPr>
          <a:xfrm>
            <a:off x="304800" y="293116"/>
            <a:ext cx="6952488" cy="10084002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3934714" y="10120794"/>
            <a:ext cx="105790" cy="52502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541019" y="526281"/>
            <a:ext cx="1461336" cy="7395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University of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Diyala</a:t>
            </a:r>
          </a:p>
          <a:p>
            <a:pPr marL="0" marR="0">
              <a:lnSpc>
                <a:spcPts val="1311"/>
              </a:lnSpc>
              <a:spcBef>
                <a:spcPts val="82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Engineering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College</a:t>
            </a:r>
          </a:p>
          <a:p>
            <a:pPr marL="0" marR="0">
              <a:lnSpc>
                <a:spcPts val="1311"/>
              </a:lnSpc>
              <a:spcBef>
                <a:spcPts val="6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Electronic Department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889880" y="526281"/>
            <a:ext cx="1993099" cy="7395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5709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Electrical Circuits</a:t>
            </a:r>
          </a:p>
          <a:p>
            <a:pPr marL="36576" marR="0">
              <a:lnSpc>
                <a:spcPts val="1311"/>
              </a:lnSpc>
              <a:spcBef>
                <a:spcPts val="82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2nd Class</a:t>
            </a:r>
          </a:p>
          <a:p>
            <a:pPr marL="0" marR="0">
              <a:lnSpc>
                <a:spcPts val="1311"/>
              </a:lnSpc>
              <a:spcBef>
                <a:spcPts val="6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Lecturer : Wisam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N. AL-Obaidi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116275" y="870705"/>
            <a:ext cx="1162514" cy="3951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Year (2015-2016)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41019" y="3252581"/>
            <a:ext cx="5181779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Fig.6.3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Two-wattmeter</a:t>
            </a:r>
            <a:r>
              <a:rPr sz="1400" spc="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method applied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to a balanced 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wye</a:t>
            </a:r>
            <a:r>
              <a:rPr sz="1400" spc="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load.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41019" y="3681206"/>
            <a:ext cx="4536469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ED008D"/>
                </a:solidFill>
                <a:latin typeface="Times New Roman"/>
                <a:cs typeface="Times New Roman"/>
              </a:rPr>
              <a:t>Example</a:t>
            </a:r>
            <a:r>
              <a:rPr sz="1400" b="1" spc="221">
                <a:solidFill>
                  <a:srgbClr val="ED008D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ED008D"/>
                </a:solidFill>
                <a:latin typeface="Times New Roman"/>
                <a:cs typeface="Times New Roman"/>
              </a:rPr>
              <a:t>11:</a:t>
            </a:r>
            <a:r>
              <a:rPr sz="1400" b="1" spc="214">
                <a:solidFill>
                  <a:srgbClr val="ED008D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Three</a:t>
            </a:r>
            <a:r>
              <a:rPr sz="1400" spc="20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wattmeters</a:t>
            </a:r>
            <a:r>
              <a:rPr sz="1400" spc="23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</a:t>
            </a:r>
            <a:r>
              <a:rPr sz="1400" spc="9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,</a:t>
            </a:r>
            <a:r>
              <a:rPr sz="1400" spc="2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</a:t>
            </a:r>
            <a:r>
              <a:rPr sz="1400" spc="66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400" spc="78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</a:t>
            </a:r>
            <a:r>
              <a:rPr sz="1400" spc="65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are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3100451" y="3758056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1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3440303" y="3758056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4138548" y="3758056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3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541019" y="3885422"/>
            <a:ext cx="4535659" cy="13038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connected,</a:t>
            </a:r>
            <a:r>
              <a:rPr sz="1400" spc="54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respectively,</a:t>
            </a:r>
            <a:r>
              <a:rPr sz="1400" spc="54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to</a:t>
            </a:r>
            <a:r>
              <a:rPr sz="1400" spc="54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phases</a:t>
            </a:r>
            <a:r>
              <a:rPr sz="1400" spc="57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,</a:t>
            </a:r>
            <a:r>
              <a:rPr sz="1400" spc="54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b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,</a:t>
            </a:r>
            <a:r>
              <a:rPr sz="1400" spc="54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400" spc="55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c</a:t>
            </a:r>
            <a:r>
              <a:rPr sz="1400" i="1" spc="55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to</a:t>
            </a:r>
          </a:p>
          <a:p>
            <a:pPr marL="0" marR="0">
              <a:lnSpc>
                <a:spcPts val="1554"/>
              </a:lnSpc>
              <a:spcBef>
                <a:spcPts val="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measure</a:t>
            </a:r>
            <a:r>
              <a:rPr sz="1400" spc="2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22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total</a:t>
            </a:r>
            <a:r>
              <a:rPr sz="1400" spc="2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power</a:t>
            </a:r>
            <a:r>
              <a:rPr sz="1400" spc="24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absorbed</a:t>
            </a:r>
            <a:r>
              <a:rPr sz="1400" spc="2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by</a:t>
            </a:r>
            <a:r>
              <a:rPr sz="1400" spc="2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22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unbalanced</a:t>
            </a:r>
          </a:p>
          <a:p>
            <a:pPr marL="0" marR="0">
              <a:lnSpc>
                <a:spcPts val="1554"/>
              </a:lnSpc>
              <a:spcBef>
                <a:spcPts val="15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wye</a:t>
            </a:r>
            <a:r>
              <a:rPr sz="1400" spc="35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connected</a:t>
            </a:r>
            <a:r>
              <a:rPr sz="1400" spc="35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load</a:t>
            </a:r>
            <a:r>
              <a:rPr sz="1400" spc="34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00" spc="35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ED008D"/>
                </a:solidFill>
                <a:latin typeface="Times New Roman"/>
                <a:cs typeface="Times New Roman"/>
              </a:rPr>
              <a:t>Example</a:t>
            </a:r>
            <a:r>
              <a:rPr sz="1400" b="1" spc="347">
                <a:solidFill>
                  <a:srgbClr val="ED008D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ED008D"/>
                </a:solidFill>
                <a:latin typeface="Times New Roman"/>
                <a:cs typeface="Times New Roman"/>
              </a:rPr>
              <a:t>9</a:t>
            </a:r>
            <a:r>
              <a:rPr sz="1400" b="1" spc="1053">
                <a:solidFill>
                  <a:srgbClr val="ED008D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(a)</a:t>
            </a:r>
            <a:r>
              <a:rPr sz="1400" spc="34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Predict</a:t>
            </a:r>
            <a:r>
              <a:rPr sz="1400" spc="3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</a:p>
          <a:p>
            <a:pPr marL="0" marR="0">
              <a:lnSpc>
                <a:spcPts val="1554"/>
              </a:lnSpc>
              <a:spcBef>
                <a:spcPts val="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wattmeter readings. (b) Find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 total power absorbed.</a:t>
            </a:r>
          </a:p>
          <a:p>
            <a:pPr marL="44196" marR="0">
              <a:lnSpc>
                <a:spcPts val="1554"/>
              </a:lnSpc>
              <a:spcBef>
                <a:spcPts val="221"/>
              </a:spcBef>
              <a:spcAft>
                <a:spcPct val="0"/>
              </a:spcAft>
            </a:pPr>
            <a:r>
              <a:rPr sz="1400" b="1">
                <a:solidFill>
                  <a:srgbClr val="ED008D"/>
                </a:solidFill>
                <a:latin typeface="Times New Roman"/>
                <a:cs typeface="Times New Roman"/>
              </a:rPr>
              <a:t>Solution: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3710304" y="10060740"/>
            <a:ext cx="352240" cy="3807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7"/>
              </a:lnSpc>
              <a:spcBef>
                <a:spcPct val="0"/>
              </a:spcBef>
              <a:spcAft>
                <a:spcPct val="0"/>
              </a:spcAft>
            </a:pPr>
            <a:r>
              <a:rPr sz="1100">
                <a:solidFill>
                  <a:srgbClr val="000000"/>
                </a:solidFill>
                <a:latin typeface="Calibri"/>
                <a:cs typeface="Calibri"/>
              </a:rPr>
              <a:t>34</a:t>
            </a:r>
          </a:p>
        </p:txBody>
      </p:sp>
      <p:sp>
        <p:nvSpPr>
          <p:cNvPr id="16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5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4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3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2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1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0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9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8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7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6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5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4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2" name="object 1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" name="object 2"/>
          <p:cNvSpPr/>
          <p:nvPr/>
        </p:nvSpPr>
        <p:spPr>
          <a:xfrm>
            <a:off x="304800" y="293116"/>
            <a:ext cx="6952488" cy="10084002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3934714" y="10120794"/>
            <a:ext cx="105790" cy="52502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541019" y="526281"/>
            <a:ext cx="1461336" cy="7395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University of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Diyala</a:t>
            </a:r>
          </a:p>
          <a:p>
            <a:pPr marL="0" marR="0">
              <a:lnSpc>
                <a:spcPts val="1311"/>
              </a:lnSpc>
              <a:spcBef>
                <a:spcPts val="82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Engineering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College</a:t>
            </a:r>
          </a:p>
          <a:p>
            <a:pPr marL="0" marR="0">
              <a:lnSpc>
                <a:spcPts val="1311"/>
              </a:lnSpc>
              <a:spcBef>
                <a:spcPts val="6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Electronic Department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889880" y="526281"/>
            <a:ext cx="1993099" cy="7395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5709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Electrical Circuits</a:t>
            </a:r>
          </a:p>
          <a:p>
            <a:pPr marL="36576" marR="0">
              <a:lnSpc>
                <a:spcPts val="1311"/>
              </a:lnSpc>
              <a:spcBef>
                <a:spcPts val="82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2nd Class</a:t>
            </a:r>
          </a:p>
          <a:p>
            <a:pPr marL="0" marR="0">
              <a:lnSpc>
                <a:spcPts val="1311"/>
              </a:lnSpc>
              <a:spcBef>
                <a:spcPts val="6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Lecturer : Wisam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N. AL-Obaidi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116275" y="870705"/>
            <a:ext cx="1162514" cy="3951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Year (2015-2016)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41019" y="1362821"/>
            <a:ext cx="4819289" cy="8954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ED008D"/>
                </a:solidFill>
                <a:latin typeface="Times New Roman"/>
                <a:cs typeface="Times New Roman"/>
              </a:rPr>
              <a:t>H.W.11: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Repeat </a:t>
            </a:r>
            <a:r>
              <a:rPr sz="1400" b="1">
                <a:solidFill>
                  <a:srgbClr val="ED008D"/>
                </a:solidFill>
                <a:latin typeface="Times New Roman"/>
                <a:cs typeface="Times New Roman"/>
              </a:rPr>
              <a:t>Example 11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for the network in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(</a:t>
            </a:r>
            <a:r>
              <a:rPr sz="1400" b="1">
                <a:solidFill>
                  <a:srgbClr val="ED008D"/>
                </a:solidFill>
                <a:latin typeface="Times New Roman"/>
                <a:cs typeface="Times New Roman"/>
              </a:rPr>
              <a:t>H.W. 9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).</a:t>
            </a:r>
          </a:p>
          <a:p>
            <a:pPr marL="0" marR="0">
              <a:lnSpc>
                <a:spcPts val="1554"/>
              </a:lnSpc>
              <a:spcBef>
                <a:spcPts val="3"/>
              </a:spcBef>
              <a:spcAft>
                <a:spcPct val="0"/>
              </a:spcAft>
            </a:pP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Hint: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Connect the reference point</a:t>
            </a:r>
            <a:r>
              <a:rPr sz="1400" spc="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o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 </a:t>
            </a: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Fig.6.1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to</a:t>
            </a:r>
            <a:r>
              <a:rPr sz="1400" spc="-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point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B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.</a:t>
            </a:r>
          </a:p>
          <a:p>
            <a:pPr marL="0" marR="0">
              <a:lnSpc>
                <a:spcPts val="1554"/>
              </a:lnSpc>
              <a:spcBef>
                <a:spcPts val="233"/>
              </a:spcBef>
              <a:spcAft>
                <a:spcPct val="0"/>
              </a:spcAft>
            </a:pPr>
            <a:r>
              <a:rPr sz="1400" b="1">
                <a:solidFill>
                  <a:srgbClr val="ED008D"/>
                </a:solidFill>
                <a:latin typeface="Times New Roman"/>
                <a:cs typeface="Times New Roman"/>
              </a:rPr>
              <a:t>Answer: (a) 3.92 kW, 0 W, 8.895 </a:t>
            </a:r>
            <a:r>
              <a:rPr sz="1400" b="1" spc="-10">
                <a:solidFill>
                  <a:srgbClr val="ED008D"/>
                </a:solidFill>
                <a:latin typeface="Times New Roman"/>
                <a:cs typeface="Times New Roman"/>
              </a:rPr>
              <a:t>kW,</a:t>
            </a:r>
            <a:r>
              <a:rPr sz="1400" b="1">
                <a:solidFill>
                  <a:srgbClr val="ED008D"/>
                </a:solidFill>
                <a:latin typeface="Times New Roman"/>
                <a:cs typeface="Times New Roman"/>
              </a:rPr>
              <a:t> (b) 12.815 </a:t>
            </a:r>
            <a:r>
              <a:rPr sz="1400" b="1" spc="-10">
                <a:solidFill>
                  <a:srgbClr val="ED008D"/>
                </a:solidFill>
                <a:latin typeface="Times New Roman"/>
                <a:cs typeface="Times New Roman"/>
              </a:rPr>
              <a:t>kW.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41019" y="2965068"/>
            <a:ext cx="7453628" cy="108074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68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ED008D"/>
                </a:solidFill>
                <a:latin typeface="Times New Roman"/>
                <a:cs typeface="Times New Roman"/>
              </a:rPr>
              <a:t>Example</a:t>
            </a:r>
            <a:r>
              <a:rPr sz="1400" b="1" spc="89">
                <a:solidFill>
                  <a:srgbClr val="ED008D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ED008D"/>
                </a:solidFill>
                <a:latin typeface="Times New Roman"/>
                <a:cs typeface="Times New Roman"/>
              </a:rPr>
              <a:t>12:</a:t>
            </a:r>
            <a:r>
              <a:rPr sz="1400" b="1" spc="513">
                <a:solidFill>
                  <a:srgbClr val="ED008D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8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two-wattmeter</a:t>
            </a:r>
            <a:r>
              <a:rPr sz="1400" spc="9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method</a:t>
            </a:r>
            <a:r>
              <a:rPr sz="1400" spc="8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produces</a:t>
            </a:r>
            <a:r>
              <a:rPr sz="1400" spc="8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wattmeter</a:t>
            </a:r>
            <a:r>
              <a:rPr sz="1400" spc="7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readings</a:t>
            </a:r>
            <a:r>
              <a:rPr sz="1400" spc="1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P</a:t>
            </a:r>
            <a:r>
              <a:rPr sz="1050">
                <a:solidFill>
                  <a:srgbClr val="000000"/>
                </a:solidFill>
                <a:latin typeface="Times New Roman"/>
                <a:cs typeface="Times New Roman"/>
              </a:rPr>
              <a:t>1</a:t>
            </a:r>
            <a:r>
              <a:rPr sz="1050" spc="8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Arial"/>
                <a:cs typeface="Arial"/>
              </a:rPr>
              <a:t>=</a:t>
            </a:r>
            <a:r>
              <a:rPr sz="1400" spc="76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1560</a:t>
            </a:r>
            <a:r>
              <a:rPr sz="1400" spc="8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</a:t>
            </a:r>
            <a:r>
              <a:rPr sz="1400" spc="6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</a:p>
          <a:p>
            <a:pPr marL="0" marR="0">
              <a:lnSpc>
                <a:spcPts val="1568"/>
              </a:lnSpc>
              <a:spcBef>
                <a:spcPts val="33"/>
              </a:spcBef>
              <a:spcAft>
                <a:spcPct val="0"/>
              </a:spcAft>
            </a:pP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P</a:t>
            </a:r>
            <a:r>
              <a:rPr sz="105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  <a:r>
              <a:rPr sz="1050" spc="24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Arial"/>
                <a:cs typeface="Arial"/>
              </a:rPr>
              <a:t>=</a:t>
            </a:r>
            <a:r>
              <a:rPr sz="1400" spc="232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2100</a:t>
            </a:r>
            <a:r>
              <a:rPr sz="1400" spc="2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</a:t>
            </a:r>
            <a:r>
              <a:rPr sz="1400" spc="33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when</a:t>
            </a:r>
            <a:r>
              <a:rPr sz="1400" spc="23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connected</a:t>
            </a:r>
            <a:r>
              <a:rPr sz="1400" spc="23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to</a:t>
            </a:r>
            <a:r>
              <a:rPr sz="1400" spc="24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400" spc="24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delta-connected</a:t>
            </a:r>
            <a:r>
              <a:rPr sz="1400" spc="23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load.</a:t>
            </a:r>
            <a:r>
              <a:rPr sz="1400" spc="2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If</a:t>
            </a:r>
            <a:r>
              <a:rPr sz="1400" spc="21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22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line</a:t>
            </a:r>
            <a:r>
              <a:rPr sz="1400" spc="22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voltage</a:t>
            </a:r>
            <a:r>
              <a:rPr sz="1400" spc="22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00" spc="22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220</a:t>
            </a:r>
            <a:r>
              <a:rPr sz="1400" spc="2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V,</a:t>
            </a:r>
          </a:p>
          <a:p>
            <a:pPr marL="0" marR="0">
              <a:lnSpc>
                <a:spcPts val="1554"/>
              </a:lnSpc>
              <a:spcBef>
                <a:spcPts val="15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calculate:</a:t>
            </a:r>
            <a:r>
              <a:rPr sz="1400" spc="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(a)</a:t>
            </a:r>
            <a:r>
              <a:rPr sz="1400" spc="5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5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per-phase</a:t>
            </a:r>
            <a:r>
              <a:rPr sz="1400" spc="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average</a:t>
            </a:r>
            <a:r>
              <a:rPr sz="1400" spc="5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power,</a:t>
            </a:r>
            <a:r>
              <a:rPr sz="1400" spc="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(b)</a:t>
            </a:r>
            <a:r>
              <a:rPr sz="1400" spc="5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5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perphase</a:t>
            </a:r>
            <a:r>
              <a:rPr sz="1400" spc="5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reactive</a:t>
            </a:r>
            <a:r>
              <a:rPr sz="1400" spc="5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power,</a:t>
            </a:r>
            <a:r>
              <a:rPr sz="1400" spc="5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(c)</a:t>
            </a:r>
            <a:r>
              <a:rPr sz="1400" spc="5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5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power</a:t>
            </a:r>
          </a:p>
          <a:p>
            <a:pPr marL="0" marR="0">
              <a:lnSpc>
                <a:spcPts val="1554"/>
              </a:lnSpc>
              <a:spcBef>
                <a:spcPts val="6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factor, and (d) the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phase impedance.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585216" y="3809222"/>
            <a:ext cx="960342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ED008D"/>
                </a:solidFill>
                <a:latin typeface="Times New Roman"/>
                <a:cs typeface="Times New Roman"/>
              </a:rPr>
              <a:t>Solution: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3710304" y="10060740"/>
            <a:ext cx="352240" cy="3807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7"/>
              </a:lnSpc>
              <a:spcBef>
                <a:spcPct val="0"/>
              </a:spcBef>
              <a:spcAft>
                <a:spcPct val="0"/>
              </a:spcAft>
            </a:pPr>
            <a:r>
              <a:rPr sz="1100">
                <a:solidFill>
                  <a:srgbClr val="000000"/>
                </a:solidFill>
                <a:latin typeface="Calibri"/>
                <a:cs typeface="Calibri"/>
              </a:rPr>
              <a:t>35</a:t>
            </a:r>
          </a:p>
        </p:txBody>
      </p:sp>
      <p:sp>
        <p:nvSpPr>
          <p:cNvPr id="13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2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1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0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9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8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7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6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5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4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3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2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1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9" name="object 1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" name="object 2"/>
          <p:cNvSpPr/>
          <p:nvPr/>
        </p:nvSpPr>
        <p:spPr>
          <a:xfrm>
            <a:off x="304800" y="293116"/>
            <a:ext cx="6952488" cy="10387583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541019" y="526281"/>
            <a:ext cx="1461336" cy="7395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University of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Diyala</a:t>
            </a:r>
          </a:p>
          <a:p>
            <a:pPr marL="0" marR="0">
              <a:lnSpc>
                <a:spcPts val="1311"/>
              </a:lnSpc>
              <a:spcBef>
                <a:spcPts val="82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Engineering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College</a:t>
            </a:r>
          </a:p>
          <a:p>
            <a:pPr marL="0" marR="0">
              <a:lnSpc>
                <a:spcPts val="1311"/>
              </a:lnSpc>
              <a:spcBef>
                <a:spcPts val="6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Electronic Department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889880" y="526281"/>
            <a:ext cx="1993099" cy="7395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5709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Electrical Circuits</a:t>
            </a:r>
          </a:p>
          <a:p>
            <a:pPr marL="36576" marR="0">
              <a:lnSpc>
                <a:spcPts val="1311"/>
              </a:lnSpc>
              <a:spcBef>
                <a:spcPts val="82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2nd Class</a:t>
            </a:r>
          </a:p>
          <a:p>
            <a:pPr marL="0" marR="0">
              <a:lnSpc>
                <a:spcPts val="1311"/>
              </a:lnSpc>
              <a:spcBef>
                <a:spcPts val="6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Lecturer : Wisam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N. AL-Obaidi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116275" y="870705"/>
            <a:ext cx="1162514" cy="3951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Year (2015-2016)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41019" y="5069570"/>
            <a:ext cx="6989882" cy="4701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ED008D"/>
                </a:solidFill>
                <a:latin typeface="Times New Roman"/>
                <a:cs typeface="Times New Roman"/>
              </a:rPr>
              <a:t>H.W.12:</a:t>
            </a:r>
            <a:r>
              <a:rPr sz="1400" b="1" spc="346">
                <a:solidFill>
                  <a:srgbClr val="ED008D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Let the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line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voltage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V</a:t>
            </a:r>
            <a:r>
              <a:rPr sz="1350" baseline="-11142">
                <a:solidFill>
                  <a:srgbClr val="000000"/>
                </a:solidFill>
                <a:latin typeface="Times New Roman"/>
                <a:cs typeface="Times New Roman"/>
              </a:rPr>
              <a:t>L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= 208 V and the wattmeter readings of the balanced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41019" y="5273786"/>
            <a:ext cx="5088636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system</a:t>
            </a:r>
            <a:r>
              <a:rPr sz="1400" spc="-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0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Fig.6.2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be</a:t>
            </a:r>
            <a:r>
              <a:rPr sz="1400" spc="-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</a:t>
            </a:r>
            <a:r>
              <a:rPr sz="1400" spc="45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= -560 W</a:t>
            </a:r>
            <a:r>
              <a:rPr sz="1400" spc="-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 P</a:t>
            </a:r>
            <a:r>
              <a:rPr sz="1400" spc="45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= 800 </a:t>
            </a:r>
            <a:r>
              <a:rPr sz="1400" spc="-12">
                <a:solidFill>
                  <a:srgbClr val="000000"/>
                </a:solidFill>
                <a:latin typeface="Times New Roman"/>
                <a:cs typeface="Times New Roman"/>
              </a:rPr>
              <a:t>W.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Determine: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41019" y="5350636"/>
            <a:ext cx="2215201" cy="9779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80641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1</a:t>
            </a:r>
          </a:p>
          <a:p>
            <a:pPr marL="0" marR="0">
              <a:lnSpc>
                <a:spcPts val="1452"/>
              </a:lnSpc>
              <a:spcBef>
                <a:spcPts val="6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(a) the total average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power</a:t>
            </a:r>
          </a:p>
          <a:p>
            <a:pPr marL="0" marR="0">
              <a:lnSpc>
                <a:spcPts val="1554"/>
              </a:lnSpc>
              <a:spcBef>
                <a:spcPts val="15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(b) the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total reactive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power</a:t>
            </a:r>
          </a:p>
          <a:p>
            <a:pPr marL="0" marR="0">
              <a:lnSpc>
                <a:spcPts val="1554"/>
              </a:lnSpc>
              <a:spcBef>
                <a:spcPts val="5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(c) the power factor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3351910" y="5350636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541019" y="6092428"/>
            <a:ext cx="6740164" cy="89954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(d) the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phase</a:t>
            </a:r>
            <a:r>
              <a:rPr sz="1400" spc="-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impedance</a:t>
            </a:r>
          </a:p>
          <a:p>
            <a:pPr marL="0" marR="0">
              <a:lnSpc>
                <a:spcPts val="1554"/>
              </a:lnSpc>
              <a:spcBef>
                <a:spcPts val="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 the impedance inductive or capacitive?</a:t>
            </a:r>
          </a:p>
          <a:p>
            <a:pPr marL="0" marR="0">
              <a:lnSpc>
                <a:spcPts val="1645"/>
              </a:lnSpc>
              <a:spcBef>
                <a:spcPts val="174"/>
              </a:spcBef>
              <a:spcAft>
                <a:spcPct val="0"/>
              </a:spcAft>
            </a:pPr>
            <a:r>
              <a:rPr sz="1400" b="1">
                <a:solidFill>
                  <a:srgbClr val="ED008D"/>
                </a:solidFill>
                <a:latin typeface="Times New Roman"/>
                <a:cs typeface="Times New Roman"/>
              </a:rPr>
              <a:t>Answer: (a) 240</a:t>
            </a:r>
            <a:r>
              <a:rPr sz="1400" b="1" spc="-10">
                <a:solidFill>
                  <a:srgbClr val="ED008D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ED008D"/>
                </a:solidFill>
                <a:latin typeface="Times New Roman"/>
                <a:cs typeface="Times New Roman"/>
              </a:rPr>
              <a:t>W, (b) 2355.6 VAR, (c) 0.1014, (d)</a:t>
            </a:r>
            <a:r>
              <a:rPr sz="1400" b="1" spc="-12">
                <a:solidFill>
                  <a:srgbClr val="ED008D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ED008D"/>
                </a:solidFill>
                <a:latin typeface="Times New Roman"/>
                <a:cs typeface="Times New Roman"/>
              </a:rPr>
              <a:t>18.25</a:t>
            </a:r>
            <a:r>
              <a:rPr sz="1400">
                <a:solidFill>
                  <a:srgbClr val="ED008D"/>
                </a:solidFill>
                <a:latin typeface="Cambria Math"/>
                <a:cs typeface="Cambria Math"/>
              </a:rPr>
              <a:t>∠</a:t>
            </a:r>
            <a:r>
              <a:rPr sz="1400" b="1">
                <a:solidFill>
                  <a:srgbClr val="ED008D"/>
                </a:solidFill>
                <a:latin typeface="Times New Roman"/>
                <a:cs typeface="Times New Roman"/>
              </a:rPr>
              <a:t>84.18</a:t>
            </a:r>
            <a:r>
              <a:rPr sz="1350" b="1" baseline="35999">
                <a:solidFill>
                  <a:srgbClr val="ED008D"/>
                </a:solidFill>
                <a:latin typeface="Times New Roman"/>
                <a:cs typeface="Times New Roman"/>
              </a:rPr>
              <a:t>0</a:t>
            </a:r>
            <a:r>
              <a:rPr sz="1350" b="1" spc="16" baseline="35999">
                <a:solidFill>
                  <a:srgbClr val="ED008D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ED008D"/>
                </a:solidFill>
                <a:latin typeface="Times New Roman"/>
                <a:cs typeface="Times New Roman"/>
              </a:rPr>
              <a:t>Ω,</a:t>
            </a:r>
            <a:r>
              <a:rPr sz="1400" b="1" spc="-15">
                <a:solidFill>
                  <a:srgbClr val="ED008D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ED008D"/>
                </a:solidFill>
                <a:latin typeface="Times New Roman"/>
                <a:cs typeface="Times New Roman"/>
              </a:rPr>
              <a:t>inductive.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541019" y="7156180"/>
            <a:ext cx="7452027" cy="8741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ED008D"/>
                </a:solidFill>
                <a:latin typeface="Times New Roman"/>
                <a:cs typeface="Times New Roman"/>
              </a:rPr>
              <a:t>Example</a:t>
            </a:r>
            <a:r>
              <a:rPr sz="1400" b="1" spc="54">
                <a:solidFill>
                  <a:srgbClr val="ED008D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ED008D"/>
                </a:solidFill>
                <a:latin typeface="Times New Roman"/>
                <a:cs typeface="Times New Roman"/>
              </a:rPr>
              <a:t>13:</a:t>
            </a:r>
            <a:r>
              <a:rPr sz="1400" b="1" spc="831">
                <a:solidFill>
                  <a:srgbClr val="ED008D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4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three-phase</a:t>
            </a:r>
            <a:r>
              <a:rPr sz="1400" spc="4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balanced</a:t>
            </a:r>
            <a:r>
              <a:rPr sz="1400" spc="5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load</a:t>
            </a:r>
            <a:r>
              <a:rPr sz="1400" spc="5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00" spc="6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Fig.6.2</a:t>
            </a:r>
            <a:r>
              <a:rPr sz="1400" spc="57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has</a:t>
            </a:r>
            <a:r>
              <a:rPr sz="1400" spc="5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impedance</a:t>
            </a:r>
            <a:r>
              <a:rPr sz="1400" spc="4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per</a:t>
            </a:r>
            <a:r>
              <a:rPr sz="1400" spc="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phase</a:t>
            </a:r>
            <a:r>
              <a:rPr sz="1400" spc="6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Z</a:t>
            </a:r>
            <a:r>
              <a:rPr sz="1350" baseline="-11142">
                <a:solidFill>
                  <a:srgbClr val="000000"/>
                </a:solidFill>
                <a:latin typeface="Times New Roman"/>
                <a:cs typeface="Times New Roman"/>
              </a:rPr>
              <a:t>Y</a:t>
            </a:r>
            <a:r>
              <a:rPr sz="1350" spc="56" baseline="-1114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</a:p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8</a:t>
            </a:r>
            <a:r>
              <a:rPr sz="1400" spc="1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+</a:t>
            </a:r>
            <a:r>
              <a:rPr sz="1400" spc="10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j6</a:t>
            </a:r>
            <a:r>
              <a:rPr sz="1400" spc="1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Ω.</a:t>
            </a:r>
            <a:r>
              <a:rPr sz="1400" spc="57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If</a:t>
            </a:r>
            <a:r>
              <a:rPr sz="1400" spc="10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1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load</a:t>
            </a:r>
            <a:r>
              <a:rPr sz="1400" spc="1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00" spc="10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connected</a:t>
            </a:r>
            <a:r>
              <a:rPr sz="1400" spc="1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to</a:t>
            </a:r>
            <a:r>
              <a:rPr sz="1400" spc="10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208-V</a:t>
            </a:r>
            <a:r>
              <a:rPr sz="1400" spc="9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lines,</a:t>
            </a:r>
            <a:r>
              <a:rPr sz="1400" spc="1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predict</a:t>
            </a:r>
            <a:r>
              <a:rPr sz="1400" spc="1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10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readings</a:t>
            </a:r>
            <a:r>
              <a:rPr sz="1400" spc="10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00" spc="1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10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wattmeters</a:t>
            </a:r>
          </a:p>
          <a:p>
            <a:pPr marL="0" marR="0">
              <a:lnSpc>
                <a:spcPts val="1554"/>
              </a:lnSpc>
              <a:spcBef>
                <a:spcPts val="15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</a:t>
            </a:r>
            <a:r>
              <a:rPr sz="1400" spc="44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 W</a:t>
            </a:r>
            <a:r>
              <a:rPr sz="1400" spc="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. Find P</a:t>
            </a:r>
            <a:r>
              <a:rPr sz="1400" spc="53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 Q</a:t>
            </a:r>
            <a:r>
              <a:rPr sz="1400" spc="1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.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707136" y="7642986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1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1278889" y="7642986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1896110" y="7642986"/>
            <a:ext cx="241268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T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2440558" y="7642986"/>
            <a:ext cx="241268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T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585216" y="7791688"/>
            <a:ext cx="960342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ED008D"/>
                </a:solidFill>
                <a:latin typeface="Times New Roman"/>
                <a:cs typeface="Times New Roman"/>
              </a:rPr>
              <a:t>Solution: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3710304" y="10060740"/>
            <a:ext cx="352240" cy="3807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7"/>
              </a:lnSpc>
              <a:spcBef>
                <a:spcPct val="0"/>
              </a:spcBef>
              <a:spcAft>
                <a:spcPct val="0"/>
              </a:spcAft>
            </a:pPr>
            <a:r>
              <a:rPr sz="1100">
                <a:solidFill>
                  <a:srgbClr val="000000"/>
                </a:solidFill>
                <a:latin typeface="Calibri"/>
                <a:cs typeface="Calibri"/>
              </a:rPr>
              <a:t>36</a:t>
            </a:r>
          </a:p>
        </p:txBody>
      </p:sp>
      <p:sp>
        <p:nvSpPr>
          <p:cNvPr id="20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0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9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8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7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6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5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4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3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2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1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0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9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7" name="object 1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" name="object 2"/>
          <p:cNvSpPr/>
          <p:nvPr/>
        </p:nvSpPr>
        <p:spPr>
          <a:xfrm>
            <a:off x="304800" y="0"/>
            <a:ext cx="6952488" cy="10377118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3934714" y="10120794"/>
            <a:ext cx="105790" cy="52502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541019" y="526281"/>
            <a:ext cx="1461336" cy="7395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University of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Diyala</a:t>
            </a:r>
          </a:p>
          <a:p>
            <a:pPr marL="0" marR="0">
              <a:lnSpc>
                <a:spcPts val="1311"/>
              </a:lnSpc>
              <a:spcBef>
                <a:spcPts val="82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Engineering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College</a:t>
            </a:r>
          </a:p>
          <a:p>
            <a:pPr marL="0" marR="0">
              <a:lnSpc>
                <a:spcPts val="1311"/>
              </a:lnSpc>
              <a:spcBef>
                <a:spcPts val="6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Electronic Department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889880" y="526281"/>
            <a:ext cx="1993099" cy="7395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5709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Electrical Circuits</a:t>
            </a:r>
          </a:p>
          <a:p>
            <a:pPr marL="36576" marR="0">
              <a:lnSpc>
                <a:spcPts val="1311"/>
              </a:lnSpc>
              <a:spcBef>
                <a:spcPts val="82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2nd Class</a:t>
            </a:r>
          </a:p>
          <a:p>
            <a:pPr marL="0" marR="0">
              <a:lnSpc>
                <a:spcPts val="1311"/>
              </a:lnSpc>
              <a:spcBef>
                <a:spcPts val="6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Lecturer : Wisam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N. AL-Obaidi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116275" y="870705"/>
            <a:ext cx="1162514" cy="3951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Year (2015-2016)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41019" y="5252450"/>
            <a:ext cx="7437011" cy="6699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ED008D"/>
                </a:solidFill>
                <a:latin typeface="Times New Roman"/>
                <a:cs typeface="Times New Roman"/>
              </a:rPr>
              <a:t>H.W.13:</a:t>
            </a:r>
            <a:r>
              <a:rPr sz="1400" b="1" spc="694">
                <a:solidFill>
                  <a:srgbClr val="ED008D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If the load in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Fig.6.2</a:t>
            </a:r>
            <a:r>
              <a:rPr sz="1400" spc="346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00" spc="-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delta-connected with</a:t>
            </a:r>
            <a:r>
              <a:rPr sz="1400" spc="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impedance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per phase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00" spc="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Z</a:t>
            </a:r>
            <a:r>
              <a:rPr sz="1350" baseline="-11142">
                <a:solidFill>
                  <a:srgbClr val="000000"/>
                </a:solidFill>
                <a:latin typeface="Times New Roman"/>
                <a:cs typeface="Times New Roman"/>
              </a:rPr>
              <a:t>p</a:t>
            </a:r>
            <a:r>
              <a:rPr sz="1350" spc="16" baseline="-1114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400" spc="-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30 –</a:t>
            </a:r>
          </a:p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j40 Ω and</a:t>
            </a:r>
            <a:r>
              <a:rPr sz="1400" spc="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V</a:t>
            </a:r>
            <a:r>
              <a:rPr sz="1400" spc="5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= 440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V. predict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 readings of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wattmeters W</a:t>
            </a:r>
            <a:r>
              <a:rPr sz="1400" spc="44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 W</a:t>
            </a:r>
            <a:r>
              <a:rPr sz="1400" spc="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. Calculate P</a:t>
            </a:r>
            <a:r>
              <a:rPr sz="1400" spc="5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425194" y="5535040"/>
            <a:ext cx="241268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L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5103240" y="5535040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1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5675121" y="5535040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6637019" y="5535040"/>
            <a:ext cx="241268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T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541019" y="5662406"/>
            <a:ext cx="508177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Q</a:t>
            </a:r>
            <a:r>
              <a:rPr sz="1400" spc="18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.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669036" y="5739256"/>
            <a:ext cx="241268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T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541019" y="5888212"/>
            <a:ext cx="4838636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ED008D"/>
                </a:solidFill>
                <a:latin typeface="Times New Roman"/>
                <a:cs typeface="Times New Roman"/>
              </a:rPr>
              <a:t>Answer: 6.166 Kw,</a:t>
            </a:r>
            <a:r>
              <a:rPr sz="1400" b="1" spc="-14">
                <a:solidFill>
                  <a:srgbClr val="ED008D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ED008D"/>
                </a:solidFill>
                <a:latin typeface="Times New Roman"/>
                <a:cs typeface="Times New Roman"/>
              </a:rPr>
              <a:t>0.8021</a:t>
            </a:r>
            <a:r>
              <a:rPr sz="1400" b="1" spc="18">
                <a:solidFill>
                  <a:srgbClr val="ED008D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ED008D"/>
                </a:solidFill>
                <a:latin typeface="Times New Roman"/>
                <a:cs typeface="Times New Roman"/>
              </a:rPr>
              <a:t>Kw, 6.968</a:t>
            </a:r>
            <a:r>
              <a:rPr sz="1400" b="1" spc="12">
                <a:solidFill>
                  <a:srgbClr val="ED008D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ED008D"/>
                </a:solidFill>
                <a:latin typeface="Times New Roman"/>
                <a:cs typeface="Times New Roman"/>
              </a:rPr>
              <a:t>Kw, -9.291 kVAR.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3710304" y="10060740"/>
            <a:ext cx="352240" cy="3807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7"/>
              </a:lnSpc>
              <a:spcBef>
                <a:spcPct val="0"/>
              </a:spcBef>
              <a:spcAft>
                <a:spcPct val="0"/>
              </a:spcAft>
            </a:pPr>
            <a:r>
              <a:rPr sz="1100">
                <a:solidFill>
                  <a:srgbClr val="000000"/>
                </a:solidFill>
                <a:latin typeface="Calibri"/>
                <a:cs typeface="Calibri"/>
              </a:rPr>
              <a:t>37</a:t>
            </a:r>
          </a:p>
        </p:txBody>
      </p:sp>
      <p:sp>
        <p:nvSpPr>
          <p:cNvPr id="18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3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2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1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0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9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8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7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6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5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4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3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2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0" name="object 1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" name="object 2"/>
          <p:cNvSpPr/>
          <p:nvPr/>
        </p:nvSpPr>
        <p:spPr>
          <a:xfrm>
            <a:off x="239547" y="293116"/>
            <a:ext cx="7017739" cy="10084002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3934714" y="10122699"/>
            <a:ext cx="105790" cy="52501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541019" y="527805"/>
            <a:ext cx="1461743" cy="738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University of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Diyala</a:t>
            </a:r>
          </a:p>
          <a:p>
            <a:pPr marL="0" marR="0">
              <a:lnSpc>
                <a:spcPts val="1311"/>
              </a:lnSpc>
              <a:spcBef>
                <a:spcPts val="82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Engineering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College</a:t>
            </a:r>
          </a:p>
          <a:p>
            <a:pPr marL="0" marR="0">
              <a:lnSpc>
                <a:spcPts val="1311"/>
              </a:lnSpc>
              <a:spcBef>
                <a:spcPts val="44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Electronic Department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889728" y="527805"/>
            <a:ext cx="1993275" cy="738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7208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Electrical Circuits</a:t>
            </a:r>
          </a:p>
          <a:p>
            <a:pPr marL="35382" marR="0">
              <a:lnSpc>
                <a:spcPts val="1311"/>
              </a:lnSpc>
              <a:spcBef>
                <a:spcPts val="82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2nd Class</a:t>
            </a:r>
          </a:p>
          <a:p>
            <a:pPr marL="0" marR="0">
              <a:lnSpc>
                <a:spcPts val="1311"/>
              </a:lnSpc>
              <a:spcBef>
                <a:spcPts val="44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Lecturer : Wisam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N. AL-Obaidi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116681" y="870705"/>
            <a:ext cx="1162108" cy="3951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Year (2015-2016)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41019" y="1510561"/>
            <a:ext cx="1056796" cy="4918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72"/>
              </a:lnSpc>
              <a:spcBef>
                <a:spcPct val="0"/>
              </a:spcBef>
              <a:spcAft>
                <a:spcPct val="0"/>
              </a:spcAft>
            </a:pPr>
            <a:r>
              <a:rPr sz="1400" i="1">
                <a:solidFill>
                  <a:srgbClr val="FF0000"/>
                </a:solidFill>
                <a:latin typeface="SCCCLW+Harlow Solid Italic,Italic"/>
                <a:cs typeface="SCCCLW+Harlow Solid Italic,Italic"/>
              </a:rPr>
              <a:t>vLecture ()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2614295" y="1342420"/>
            <a:ext cx="2942014" cy="10205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536"/>
              </a:lnSpc>
              <a:spcBef>
                <a:spcPct val="0"/>
              </a:spcBef>
              <a:spcAft>
                <a:spcPct val="0"/>
              </a:spcAft>
            </a:pPr>
            <a:r>
              <a:rPr sz="3000" strike="sngStrike">
                <a:solidFill>
                  <a:srgbClr val="FF0000"/>
                </a:solidFill>
                <a:latin typeface="Edwardian Script ITC"/>
                <a:cs typeface="Edwardian Script ITC"/>
              </a:rPr>
              <a:t>Three Phase Circuits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3336671" y="1922769"/>
            <a:ext cx="1308437" cy="7238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04"/>
              </a:lnSpc>
              <a:spcBef>
                <a:spcPct val="0"/>
              </a:spcBef>
              <a:spcAft>
                <a:spcPct val="0"/>
              </a:spcAft>
            </a:pPr>
            <a:r>
              <a:rPr sz="2200" u="sng">
                <a:solidFill>
                  <a:srgbClr val="FF0000"/>
                </a:solidFill>
                <a:latin typeface="Monotype Corsiva"/>
                <a:cs typeface="Monotype Corsiva"/>
              </a:rPr>
              <a:t>Problems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541019" y="2225538"/>
            <a:ext cx="3058735" cy="10934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H.W.(1):</a:t>
            </a:r>
            <a:r>
              <a:rPr sz="1400" b="1" spc="476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For</a:t>
            </a:r>
            <a:r>
              <a:rPr sz="1400" spc="47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47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three-phase</a:t>
            </a:r>
            <a:r>
              <a:rPr sz="1400" spc="48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QNIIJG+Cambria Math"/>
                <a:cs typeface="QNIIJG+Cambria Math"/>
              </a:rPr>
              <a:t>∆ −</a:t>
            </a:r>
          </a:p>
          <a:p>
            <a:pPr marL="0" marR="0">
              <a:lnSpc>
                <a:spcPts val="1644"/>
              </a:lnSpc>
              <a:spcBef>
                <a:spcPts val="5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QNIIJG+Cambria Math"/>
                <a:cs typeface="QNIIJG+Cambria Math"/>
              </a:rPr>
              <a:t>∆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system</a:t>
            </a:r>
            <a:r>
              <a:rPr sz="1400" spc="20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00" spc="2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Figure</a:t>
            </a:r>
            <a:r>
              <a:rPr sz="1400" spc="22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shown,</a:t>
            </a:r>
            <a:r>
              <a:rPr sz="1400" spc="24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Find</a:t>
            </a:r>
            <a:r>
              <a:rPr sz="1400" spc="2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</a:p>
          <a:p>
            <a:pPr marL="0" marR="0">
              <a:lnSpc>
                <a:spcPts val="1554"/>
              </a:lnSpc>
              <a:spcBef>
                <a:spcPts val="6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phase</a:t>
            </a:r>
            <a:r>
              <a:rPr sz="1400" spc="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400" spc="5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line</a:t>
            </a:r>
            <a:r>
              <a:rPr sz="1400" spc="3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currents.</a:t>
            </a:r>
            <a:r>
              <a:rPr sz="1400" spc="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Draw</a:t>
            </a:r>
            <a:r>
              <a:rPr sz="1400" spc="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phasor</a:t>
            </a:r>
          </a:p>
          <a:p>
            <a:pPr marL="0" marR="0">
              <a:lnSpc>
                <a:spcPts val="1554"/>
              </a:lnSpc>
              <a:spcBef>
                <a:spcPts val="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diagram.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541019" y="4448378"/>
            <a:ext cx="3970041" cy="492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[Answer:</a:t>
            </a:r>
            <a:r>
              <a:rPr sz="1400" b="1" spc="64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I</a:t>
            </a:r>
            <a:r>
              <a:rPr sz="1400" b="1" spc="1325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=</a:t>
            </a:r>
            <a:r>
              <a:rPr sz="1400" b="1" spc="62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33.9</a:t>
            </a:r>
            <a:r>
              <a:rPr sz="1400">
                <a:solidFill>
                  <a:srgbClr val="FF0000"/>
                </a:solidFill>
                <a:latin typeface="QNIIJG+Cambria Math"/>
                <a:cs typeface="QNIIJG+Cambria Math"/>
              </a:rPr>
              <a:t>∠ퟒퟓ</a:t>
            </a:r>
            <a:r>
              <a:rPr sz="1400" spc="763">
                <a:solidFill>
                  <a:srgbClr val="FF0000"/>
                </a:solidFill>
                <a:latin typeface="QNIIJG+Cambria Math"/>
                <a:cs typeface="QNIIJG+Cambria Math"/>
              </a:rPr>
              <a:t> </a:t>
            </a: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A,</a:t>
            </a:r>
            <a:r>
              <a:rPr sz="1400" b="1" spc="69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I</a:t>
            </a:r>
            <a:r>
              <a:rPr sz="1400" b="1" spc="1327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=</a:t>
            </a:r>
            <a:r>
              <a:rPr sz="1400" b="1" spc="62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33.9</a:t>
            </a:r>
            <a:r>
              <a:rPr sz="1400">
                <a:solidFill>
                  <a:srgbClr val="FF0000"/>
                </a:solidFill>
                <a:latin typeface="QNIIJG+Cambria Math"/>
                <a:cs typeface="QNIIJG+Cambria Math"/>
              </a:rPr>
              <a:t>∠ퟏퟔퟓ</a:t>
            </a:r>
            <a:r>
              <a:rPr sz="1500" baseline="36857">
                <a:solidFill>
                  <a:srgbClr val="FF0000"/>
                </a:solidFill>
                <a:latin typeface="QNIIJG+Cambria Math"/>
                <a:cs typeface="QNIIJG+Cambria Math"/>
              </a:rPr>
              <a:t>ퟎ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2371979" y="4448378"/>
            <a:ext cx="266160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FF0000"/>
                </a:solidFill>
                <a:latin typeface="QNIIJG+Cambria Math"/>
                <a:cs typeface="QNIIJG+Cambria Math"/>
              </a:rPr>
              <a:t>ퟎ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4053204" y="4448378"/>
            <a:ext cx="3408916" cy="492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A,</a:t>
            </a:r>
            <a:r>
              <a:rPr sz="1400" b="1" spc="69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I</a:t>
            </a:r>
            <a:r>
              <a:rPr sz="1350" b="1" baseline="-6857">
                <a:solidFill>
                  <a:srgbClr val="FF0000"/>
                </a:solidFill>
                <a:latin typeface="Times New Roman"/>
                <a:cs typeface="Times New Roman"/>
              </a:rPr>
              <a:t>CA</a:t>
            </a:r>
            <a:r>
              <a:rPr sz="1350" b="1" spc="70" baseline="-6857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=</a:t>
            </a:r>
            <a:r>
              <a:rPr sz="1400" b="1" spc="75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33.9</a:t>
            </a:r>
            <a:r>
              <a:rPr sz="1400">
                <a:solidFill>
                  <a:srgbClr val="FF0000"/>
                </a:solidFill>
                <a:latin typeface="QNIIJG+Cambria Math"/>
                <a:cs typeface="QNIIJG+Cambria Math"/>
              </a:rPr>
              <a:t>∠ − ퟕퟓ</a:t>
            </a:r>
            <a:r>
              <a:rPr sz="1400" spc="100">
                <a:solidFill>
                  <a:srgbClr val="FF0000"/>
                </a:solidFill>
                <a:latin typeface="QNIIJG+Cambria Math"/>
                <a:cs typeface="QNIIJG+Cambria Math"/>
              </a:rPr>
              <a:t> </a:t>
            </a: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A,</a:t>
            </a:r>
            <a:r>
              <a:rPr sz="1400" b="1" spc="7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I</a:t>
            </a:r>
            <a:r>
              <a:rPr sz="1350" b="1" baseline="-6857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1350" b="1" spc="80" baseline="-6857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=</a:t>
            </a:r>
            <a:r>
              <a:rPr sz="1400" b="1" spc="63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58.82</a:t>
            </a:r>
            <a:r>
              <a:rPr sz="1400">
                <a:solidFill>
                  <a:srgbClr val="FF0000"/>
                </a:solidFill>
                <a:latin typeface="QNIIJG+Cambria Math"/>
                <a:cs typeface="QNIIJG+Cambria Math"/>
              </a:rPr>
              <a:t>∠ퟕퟓ</a:t>
            </a:r>
            <a:r>
              <a:rPr sz="1000">
                <a:solidFill>
                  <a:srgbClr val="FF0000"/>
                </a:solidFill>
                <a:latin typeface="QNIIJG+Cambria Math"/>
                <a:cs typeface="QNIIJG+Cambria Math"/>
              </a:rPr>
              <a:t>ퟎ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1365758" y="4544440"/>
            <a:ext cx="330231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 b="1" spc="-14">
                <a:solidFill>
                  <a:srgbClr val="FF0000"/>
                </a:solidFill>
                <a:latin typeface="Times New Roman"/>
                <a:cs typeface="Times New Roman"/>
              </a:rPr>
              <a:t>AB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2803270" y="4544440"/>
            <a:ext cx="331717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 b="1" spc="11">
                <a:solidFill>
                  <a:srgbClr val="FF0000"/>
                </a:solidFill>
                <a:latin typeface="Times New Roman"/>
                <a:cs typeface="Times New Roman"/>
              </a:rPr>
              <a:t>BC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541019" y="4681083"/>
            <a:ext cx="2850268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A, I</a:t>
            </a:r>
            <a:r>
              <a:rPr sz="1400" b="1" spc="619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= 58.82</a:t>
            </a:r>
            <a:r>
              <a:rPr sz="1400">
                <a:solidFill>
                  <a:srgbClr val="FF0000"/>
                </a:solidFill>
                <a:latin typeface="QNIIJG+Cambria Math"/>
                <a:cs typeface="QNIIJG+Cambria Math"/>
              </a:rPr>
              <a:t>∠ퟏퟗퟓ</a:t>
            </a:r>
            <a:r>
              <a:rPr sz="1400" spc="688">
                <a:solidFill>
                  <a:srgbClr val="FF0000"/>
                </a:solidFill>
                <a:latin typeface="QNIIJG+Cambria Math"/>
                <a:cs typeface="QNIIJG+Cambria Math"/>
              </a:rPr>
              <a:t> </a:t>
            </a: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A, I</a:t>
            </a:r>
            <a:r>
              <a:rPr sz="1400" b="1" spc="655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=</a:t>
            </a:r>
            <a:r>
              <a:rPr sz="1400" b="1" spc="15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58.82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1931161" y="4664786"/>
            <a:ext cx="266160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FF0000"/>
                </a:solidFill>
                <a:latin typeface="QNIIJG+Cambria Math"/>
                <a:cs typeface="QNIIJG+Cambria Math"/>
              </a:rPr>
              <a:t>ퟎ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3019679" y="4664786"/>
            <a:ext cx="884904" cy="492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FF0000"/>
                </a:solidFill>
                <a:latin typeface="QNIIJG+Cambria Math"/>
                <a:cs typeface="QNIIJG+Cambria Math"/>
              </a:rPr>
              <a:t>∠ − ퟒퟓ</a:t>
            </a:r>
            <a:r>
              <a:rPr sz="1500" baseline="36857">
                <a:solidFill>
                  <a:srgbClr val="FF0000"/>
                </a:solidFill>
                <a:latin typeface="QNIIJG+Cambria Math"/>
                <a:cs typeface="QNIIJG+Cambria Math"/>
              </a:rPr>
              <a:t>ퟎ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3688969" y="4691618"/>
            <a:ext cx="454846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A]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827836" y="4760848"/>
            <a:ext cx="247687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 b="1">
                <a:solidFill>
                  <a:srgbClr val="FF0000"/>
                </a:solidFill>
                <a:latin typeface="Times New Roman"/>
                <a:cs typeface="Times New Roman"/>
              </a:rPr>
              <a:t>B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2344547" y="4760848"/>
            <a:ext cx="253993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 b="1">
                <a:solidFill>
                  <a:srgbClr val="FF0000"/>
                </a:solidFill>
                <a:latin typeface="Times New Roman"/>
                <a:cs typeface="Times New Roman"/>
              </a:rPr>
              <a:t>C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541019" y="4900406"/>
            <a:ext cx="2520536" cy="12825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H.W.(2):</a:t>
            </a:r>
            <a:r>
              <a:rPr sz="1400" b="1" spc="81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For</a:t>
            </a:r>
            <a:r>
              <a:rPr sz="1400" spc="8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8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∆-connected</a:t>
            </a:r>
          </a:p>
          <a:p>
            <a:pPr marL="0" marR="0">
              <a:lnSpc>
                <a:spcPts val="1554"/>
              </a:lnSpc>
              <a:spcBef>
                <a:spcPts val="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load</a:t>
            </a:r>
            <a:r>
              <a:rPr sz="1400" spc="38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00" spc="39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Figure,</a:t>
            </a:r>
            <a:r>
              <a:rPr sz="1400" spc="37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find</a:t>
            </a:r>
            <a:r>
              <a:rPr sz="1400" spc="37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37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line</a:t>
            </a:r>
          </a:p>
          <a:p>
            <a:pPr marL="0" marR="0">
              <a:lnSpc>
                <a:spcPts val="1554"/>
              </a:lnSpc>
              <a:spcBef>
                <a:spcPts val="15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voltages,</a:t>
            </a:r>
            <a:r>
              <a:rPr sz="1400" spc="47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phase</a:t>
            </a:r>
            <a:r>
              <a:rPr sz="1400" spc="47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currents</a:t>
            </a:r>
            <a:r>
              <a:rPr sz="1400" spc="49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</a:p>
          <a:p>
            <a:pPr marL="0" marR="0">
              <a:lnSpc>
                <a:spcPts val="1554"/>
              </a:lnSpc>
              <a:spcBef>
                <a:spcPts val="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line</a:t>
            </a:r>
            <a:r>
              <a:rPr sz="1400" spc="8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currents.</a:t>
            </a:r>
            <a:r>
              <a:rPr sz="1400" spc="7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Draw</a:t>
            </a:r>
            <a:r>
              <a:rPr sz="1400" spc="7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9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phasor</a:t>
            </a:r>
          </a:p>
          <a:p>
            <a:pPr marL="0" marR="0">
              <a:lnSpc>
                <a:spcPts val="1554"/>
              </a:lnSpc>
              <a:spcBef>
                <a:spcPts val="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diagram.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541019" y="6334744"/>
            <a:ext cx="1029210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[Answer:]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541019" y="7153132"/>
            <a:ext cx="3597773" cy="14846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H.W.(3):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 circuit in Figure is excited by</a:t>
            </a:r>
          </a:p>
          <a:p>
            <a:pPr marL="0" marR="0">
              <a:lnSpc>
                <a:spcPts val="1554"/>
              </a:lnSpc>
              <a:spcBef>
                <a:spcPts val="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400" spc="26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balanced</a:t>
            </a:r>
            <a:r>
              <a:rPr sz="1400" spc="27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three-phase</a:t>
            </a:r>
            <a:r>
              <a:rPr sz="1400" spc="26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source</a:t>
            </a:r>
            <a:r>
              <a:rPr sz="1400" spc="26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with</a:t>
            </a:r>
            <a:r>
              <a:rPr sz="1400" spc="26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400" spc="26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line</a:t>
            </a:r>
          </a:p>
          <a:p>
            <a:pPr marL="0" marR="0">
              <a:lnSpc>
                <a:spcPts val="1554"/>
              </a:lnSpc>
              <a:spcBef>
                <a:spcPts val="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voltage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 210</a:t>
            </a:r>
            <a:r>
              <a:rPr sz="1400" spc="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V. If</a:t>
            </a:r>
            <a:r>
              <a:rPr sz="1400" spc="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000000"/>
                </a:solidFill>
                <a:latin typeface="Times New Roman"/>
                <a:cs typeface="Times New Roman"/>
              </a:rPr>
              <a:t>Z</a:t>
            </a:r>
            <a:r>
              <a:rPr sz="900">
                <a:solidFill>
                  <a:srgbClr val="000000"/>
                </a:solidFill>
                <a:latin typeface="QNIIJG+Cambria Math"/>
                <a:cs typeface="QNIIJG+Cambria Math"/>
              </a:rPr>
              <a:t>ℓ</a:t>
            </a:r>
            <a:r>
              <a:rPr sz="900" spc="166">
                <a:solidFill>
                  <a:srgbClr val="000000"/>
                </a:solidFill>
                <a:latin typeface="QNIIJG+Cambria Math"/>
                <a:cs typeface="QNIIJG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400" spc="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1</a:t>
            </a:r>
            <a:r>
              <a:rPr sz="1400" spc="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+</a:t>
            </a:r>
            <a:r>
              <a:rPr sz="1400" spc="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j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1</a:t>
            </a:r>
            <a:r>
              <a:rPr sz="1400" spc="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Ω,</a:t>
            </a:r>
            <a:r>
              <a:rPr sz="1400" spc="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000000"/>
                </a:solidFill>
                <a:latin typeface="Times New Roman"/>
                <a:cs typeface="Times New Roman"/>
              </a:rPr>
              <a:t>Z</a:t>
            </a:r>
            <a:r>
              <a:rPr sz="1400" b="1" spc="-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350" baseline="-11281">
                <a:solidFill>
                  <a:srgbClr val="000000"/>
                </a:solidFill>
                <a:latin typeface="Times New Roman"/>
                <a:cs typeface="Times New Roman"/>
              </a:rPr>
              <a:t>Δ</a:t>
            </a:r>
            <a:r>
              <a:rPr sz="1350" spc="19" baseline="-1128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400" spc="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spc="18">
                <a:solidFill>
                  <a:srgbClr val="000000"/>
                </a:solidFill>
                <a:latin typeface="Times New Roman"/>
                <a:cs typeface="Times New Roman"/>
              </a:rPr>
              <a:t>24</a:t>
            </a:r>
          </a:p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−</a:t>
            </a:r>
            <a:r>
              <a:rPr sz="1400" spc="4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j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30</a:t>
            </a:r>
            <a:r>
              <a:rPr sz="1400" spc="5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Ω,</a:t>
            </a:r>
            <a:r>
              <a:rPr sz="1400" spc="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400" spc="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b="1" spc="-21">
                <a:solidFill>
                  <a:srgbClr val="000000"/>
                </a:solidFill>
                <a:latin typeface="Times New Roman"/>
                <a:cs typeface="Times New Roman"/>
              </a:rPr>
              <a:t>Z</a:t>
            </a:r>
            <a:r>
              <a:rPr sz="1350" i="1" baseline="-11142">
                <a:solidFill>
                  <a:srgbClr val="000000"/>
                </a:solidFill>
                <a:latin typeface="Times New Roman"/>
                <a:cs typeface="Times New Roman"/>
              </a:rPr>
              <a:t>Y</a:t>
            </a:r>
            <a:r>
              <a:rPr sz="1350" i="1" spc="73" baseline="-1114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400" spc="4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12</a:t>
            </a:r>
            <a:r>
              <a:rPr sz="1400" spc="4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+</a:t>
            </a:r>
            <a:r>
              <a:rPr sz="1400" spc="5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j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5</a:t>
            </a:r>
            <a:r>
              <a:rPr sz="1400" spc="5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Ω,</a:t>
            </a:r>
            <a:r>
              <a:rPr sz="1400" spc="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determine</a:t>
            </a:r>
            <a:r>
              <a:rPr sz="1400" spc="4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</a:p>
          <a:p>
            <a:pPr marL="0" marR="0">
              <a:lnSpc>
                <a:spcPts val="1554"/>
              </a:lnSpc>
              <a:spcBef>
                <a:spcPts val="6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magnitude</a:t>
            </a:r>
            <a:r>
              <a:rPr sz="1400" spc="79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00" spc="80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79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line</a:t>
            </a:r>
            <a:r>
              <a:rPr sz="1400" spc="78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current</a:t>
            </a:r>
            <a:r>
              <a:rPr sz="1400" spc="79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00" spc="78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</a:p>
          <a:p>
            <a:pPr marL="0" marR="0">
              <a:lnSpc>
                <a:spcPts val="1554"/>
              </a:lnSpc>
              <a:spcBef>
                <a:spcPts val="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combined</a:t>
            </a:r>
            <a:r>
              <a:rPr sz="1400" spc="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loads.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541019" y="8587730"/>
            <a:ext cx="2689151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[Answer: I</a:t>
            </a:r>
            <a:r>
              <a:rPr sz="1400" b="1" spc="448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= 13.66</a:t>
            </a:r>
            <a:r>
              <a:rPr sz="1400">
                <a:solidFill>
                  <a:srgbClr val="FF0000"/>
                </a:solidFill>
                <a:latin typeface="QNIIJG+Cambria Math"/>
                <a:cs typeface="QNIIJG+Cambria Math"/>
              </a:rPr>
              <a:t>∠ퟔ ∙ ퟕퟖ</a:t>
            </a:r>
            <a:r>
              <a:rPr sz="1400" spc="688">
                <a:solidFill>
                  <a:srgbClr val="FF0000"/>
                </a:solidFill>
                <a:latin typeface="QNIIJG+Cambria Math"/>
                <a:cs typeface="QNIIJG+Cambria Math"/>
              </a:rPr>
              <a:t> </a:t>
            </a: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A]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2565526" y="8571434"/>
            <a:ext cx="266160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FF0000"/>
                </a:solidFill>
                <a:latin typeface="QNIIJG+Cambria Math"/>
                <a:cs typeface="QNIIJG+Cambria Math"/>
              </a:rPr>
              <a:t>ퟎ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1358138" y="8667495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 b="1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3746880" y="10062264"/>
            <a:ext cx="280612" cy="3807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7"/>
              </a:lnSpc>
              <a:spcBef>
                <a:spcPct val="0"/>
              </a:spcBef>
              <a:spcAft>
                <a:spcPct val="0"/>
              </a:spcAft>
            </a:pPr>
            <a:r>
              <a:rPr sz="1100">
                <a:solidFill>
                  <a:srgbClr val="000000"/>
                </a:solidFill>
                <a:latin typeface="Calibri"/>
                <a:cs typeface="Calibri"/>
              </a:rPr>
              <a:t>1</a:t>
            </a:r>
          </a:p>
        </p:txBody>
      </p:sp>
      <p:sp>
        <p:nvSpPr>
          <p:cNvPr id="31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4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53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52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51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50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9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8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7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6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5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4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3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1" name="object 1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" name="object 2"/>
          <p:cNvSpPr/>
          <p:nvPr/>
        </p:nvSpPr>
        <p:spPr>
          <a:xfrm>
            <a:off x="304800" y="293116"/>
            <a:ext cx="6952488" cy="10084002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3934714" y="10122699"/>
            <a:ext cx="105790" cy="52501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541019" y="527805"/>
            <a:ext cx="1461743" cy="738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University of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Diyala</a:t>
            </a:r>
          </a:p>
          <a:p>
            <a:pPr marL="0" marR="0">
              <a:lnSpc>
                <a:spcPts val="1311"/>
              </a:lnSpc>
              <a:spcBef>
                <a:spcPts val="82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Engineering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College</a:t>
            </a:r>
          </a:p>
          <a:p>
            <a:pPr marL="0" marR="0">
              <a:lnSpc>
                <a:spcPts val="1311"/>
              </a:lnSpc>
              <a:spcBef>
                <a:spcPts val="44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Electronic Department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889728" y="527805"/>
            <a:ext cx="1993275" cy="738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7208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Electrical Circuits</a:t>
            </a:r>
          </a:p>
          <a:p>
            <a:pPr marL="35382" marR="0">
              <a:lnSpc>
                <a:spcPts val="1311"/>
              </a:lnSpc>
              <a:spcBef>
                <a:spcPts val="82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2nd Class</a:t>
            </a:r>
          </a:p>
          <a:p>
            <a:pPr marL="0" marR="0">
              <a:lnSpc>
                <a:spcPts val="1311"/>
              </a:lnSpc>
              <a:spcBef>
                <a:spcPts val="44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Lecturer : Wisam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N. AL-Obaidi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116681" y="870705"/>
            <a:ext cx="1162108" cy="3951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Year (2015-2016)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41019" y="1352153"/>
            <a:ext cx="3410434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H.W.(4):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Find the</a:t>
            </a:r>
            <a:r>
              <a:rPr sz="1400" spc="-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line currents </a:t>
            </a:r>
            <a:r>
              <a:rPr sz="1400" b="1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1400" b="1" spc="1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, </a:t>
            </a:r>
            <a:r>
              <a:rPr sz="1400" b="1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1400" b="1" spc="1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, and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2888614" y="1429003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 i="1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3103498" y="1429003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 i="1">
                <a:solidFill>
                  <a:srgbClr val="000000"/>
                </a:solidFill>
                <a:latin typeface="Times New Roman"/>
                <a:cs typeface="Times New Roman"/>
              </a:rPr>
              <a:t>b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541019" y="1556369"/>
            <a:ext cx="3168674" cy="4701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1350" i="1" baseline="-11142">
                <a:solidFill>
                  <a:srgbClr val="000000"/>
                </a:solidFill>
                <a:latin typeface="Times New Roman"/>
                <a:cs typeface="Times New Roman"/>
              </a:rPr>
              <a:t>c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00" spc="-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 three-phase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network of Figure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541019" y="1760585"/>
            <a:ext cx="3498043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below. Take </a:t>
            </a:r>
            <a:r>
              <a:rPr sz="1400" b="1">
                <a:solidFill>
                  <a:srgbClr val="000000"/>
                </a:solidFill>
                <a:latin typeface="Times New Roman"/>
                <a:cs typeface="Times New Roman"/>
              </a:rPr>
              <a:t>Z</a:t>
            </a:r>
            <a:r>
              <a:rPr sz="1400" b="1" spc="9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= 12 −</a:t>
            </a:r>
            <a:r>
              <a:rPr sz="1400" spc="3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j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15 Ω, </a:t>
            </a:r>
            <a:r>
              <a:rPr sz="1400" b="1">
                <a:solidFill>
                  <a:srgbClr val="000000"/>
                </a:solidFill>
                <a:latin typeface="Times New Roman"/>
                <a:cs typeface="Times New Roman"/>
              </a:rPr>
              <a:t>Z</a:t>
            </a:r>
            <a:r>
              <a:rPr sz="1400" b="1" spc="48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= 4 + </a:t>
            </a: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j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6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626361" y="1837435"/>
            <a:ext cx="244952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Δ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2911475" y="1837435"/>
            <a:ext cx="235018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 i="1">
                <a:solidFill>
                  <a:srgbClr val="000000"/>
                </a:solidFill>
                <a:latin typeface="Times New Roman"/>
                <a:cs typeface="Times New Roman"/>
              </a:rPr>
              <a:t>Y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541019" y="1964801"/>
            <a:ext cx="1458063" cy="4555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Ω, and </a:t>
            </a:r>
            <a:r>
              <a:rPr sz="1400" b="1" spc="-21">
                <a:solidFill>
                  <a:srgbClr val="000000"/>
                </a:solidFill>
                <a:latin typeface="Times New Roman"/>
                <a:cs typeface="Times New Roman"/>
              </a:rPr>
              <a:t>Z</a:t>
            </a:r>
            <a:r>
              <a:rPr sz="900">
                <a:solidFill>
                  <a:srgbClr val="000000"/>
                </a:solidFill>
                <a:latin typeface="TPWKWG+Cambria Math"/>
                <a:cs typeface="TPWKWG+Cambria Math"/>
              </a:rPr>
              <a:t>ℓ</a:t>
            </a:r>
            <a:r>
              <a:rPr sz="900" spc="150">
                <a:solidFill>
                  <a:srgbClr val="000000"/>
                </a:solidFill>
                <a:latin typeface="TPWKWG+Cambria Math"/>
                <a:cs typeface="TPWKWG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= 2 Ω.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541019" y="2843226"/>
            <a:ext cx="4713143" cy="4920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[Answer: I</a:t>
            </a:r>
            <a:r>
              <a:rPr sz="1400" b="1" spc="453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= 15.53</a:t>
            </a:r>
            <a:r>
              <a:rPr sz="1400">
                <a:solidFill>
                  <a:srgbClr val="FF0000"/>
                </a:solidFill>
                <a:latin typeface="TPWKWG+Cambria Math"/>
                <a:cs typeface="TPWKWG+Cambria Math"/>
              </a:rPr>
              <a:t>∠−ퟐퟖ ∙ ퟒ</a:t>
            </a:r>
            <a:r>
              <a:rPr sz="1400" spc="690">
                <a:solidFill>
                  <a:srgbClr val="FF0000"/>
                </a:solidFill>
                <a:latin typeface="TPWKWG+Cambria Math"/>
                <a:cs typeface="TPWKWG+Cambria Math"/>
              </a:rPr>
              <a:t> </a:t>
            </a: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A, I</a:t>
            </a:r>
            <a:r>
              <a:rPr sz="1400" b="1" spc="496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= 15.53</a:t>
            </a:r>
            <a:r>
              <a:rPr sz="1400">
                <a:solidFill>
                  <a:srgbClr val="FF0000"/>
                </a:solidFill>
                <a:latin typeface="TPWKWG+Cambria Math"/>
                <a:cs typeface="TPWKWG+Cambria Math"/>
              </a:rPr>
              <a:t>∠−ퟏퟒퟖ ∙ ퟒ</a:t>
            </a:r>
            <a:r>
              <a:rPr sz="1500" baseline="36856">
                <a:solidFill>
                  <a:srgbClr val="FF0000"/>
                </a:solidFill>
                <a:latin typeface="TPWKWG+Cambria Math"/>
                <a:cs typeface="TPWKWG+Cambria Math"/>
              </a:rPr>
              <a:t>ퟎ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2698114" y="2843226"/>
            <a:ext cx="266160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FF0000"/>
                </a:solidFill>
                <a:latin typeface="TPWKWG+Cambria Math"/>
                <a:cs typeface="TPWKWG+Cambria Math"/>
              </a:rPr>
              <a:t>ퟎ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4690236" y="2843226"/>
            <a:ext cx="2073697" cy="4909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A, I</a:t>
            </a:r>
            <a:r>
              <a:rPr sz="1350" b="1" baseline="-6857">
                <a:solidFill>
                  <a:srgbClr val="FF0000"/>
                </a:solidFill>
                <a:latin typeface="Times New Roman"/>
                <a:cs typeface="Times New Roman"/>
              </a:rPr>
              <a:t>c </a:t>
            </a: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= 15.53</a:t>
            </a:r>
            <a:r>
              <a:rPr sz="1400">
                <a:solidFill>
                  <a:srgbClr val="FF0000"/>
                </a:solidFill>
                <a:latin typeface="TPWKWG+Cambria Math"/>
                <a:cs typeface="TPWKWG+Cambria Math"/>
              </a:rPr>
              <a:t>∠ퟗퟏ ∙ ퟔ</a:t>
            </a:r>
            <a:r>
              <a:rPr sz="1000">
                <a:solidFill>
                  <a:srgbClr val="FF0000"/>
                </a:solidFill>
                <a:latin typeface="TPWKWG+Cambria Math"/>
                <a:cs typeface="TPWKWG+Cambria Math"/>
              </a:rPr>
              <a:t>ퟎ</a:t>
            </a:r>
            <a:r>
              <a:rPr sz="1000" spc="177">
                <a:solidFill>
                  <a:srgbClr val="FF0000"/>
                </a:solidFill>
                <a:latin typeface="TPWKWG+Cambria Math"/>
                <a:cs typeface="TPWKWG+Cambria Math"/>
              </a:rPr>
              <a:t> </a:t>
            </a: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A]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1358138" y="2939288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 b="1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3111119" y="2939288"/>
            <a:ext cx="235018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 b="1">
                <a:solidFill>
                  <a:srgbClr val="FF0000"/>
                </a:solidFill>
                <a:latin typeface="Times New Roman"/>
                <a:cs typeface="Times New Roman"/>
              </a:rPr>
              <a:t>b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541019" y="3078845"/>
            <a:ext cx="6786981" cy="4576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H.W.(5):</a:t>
            </a:r>
            <a:r>
              <a:rPr sz="1400" b="1" spc="-5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Given the</a:t>
            </a:r>
            <a:r>
              <a:rPr sz="1400" spc="-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circuit in</a:t>
            </a:r>
            <a:r>
              <a:rPr sz="140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Figure shown, determine currents</a:t>
            </a:r>
            <a:r>
              <a:rPr sz="1400" spc="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b="1" spc="10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800" i="1">
                <a:solidFill>
                  <a:srgbClr val="000000"/>
                </a:solidFill>
                <a:latin typeface="Times New Roman"/>
                <a:cs typeface="Times New Roman"/>
              </a:rPr>
              <a:t>aA</a:t>
            </a:r>
            <a:r>
              <a:rPr sz="800" i="1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 voltage </a:t>
            </a:r>
            <a:r>
              <a:rPr sz="1400" b="1">
                <a:solidFill>
                  <a:srgbClr val="000000"/>
                </a:solidFill>
                <a:latin typeface="Times New Roman"/>
                <a:cs typeface="Times New Roman"/>
              </a:rPr>
              <a:t>V</a:t>
            </a:r>
            <a:r>
              <a:rPr sz="800" i="1">
                <a:solidFill>
                  <a:srgbClr val="000000"/>
                </a:solidFill>
                <a:latin typeface="Times New Roman"/>
                <a:cs typeface="Times New Roman"/>
              </a:rPr>
              <a:t>BN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6443217" y="3078845"/>
            <a:ext cx="311277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.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541019" y="4908626"/>
            <a:ext cx="4473037" cy="492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[Answer: I</a:t>
            </a:r>
            <a:r>
              <a:rPr sz="1400" b="1" spc="448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= 11.15</a:t>
            </a:r>
            <a:r>
              <a:rPr sz="1400">
                <a:solidFill>
                  <a:srgbClr val="FF0000"/>
                </a:solidFill>
                <a:latin typeface="TPWKWG+Cambria Math"/>
                <a:cs typeface="TPWKWG+Cambria Math"/>
              </a:rPr>
              <a:t>∠ퟑퟕ</a:t>
            </a:r>
            <a:r>
              <a:rPr sz="1400" spc="690">
                <a:solidFill>
                  <a:srgbClr val="FF0000"/>
                </a:solidFill>
                <a:latin typeface="TPWKWG+Cambria Math"/>
                <a:cs typeface="TPWKWG+Cambria Math"/>
              </a:rPr>
              <a:t> </a:t>
            </a: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A, V</a:t>
            </a:r>
            <a:r>
              <a:rPr sz="1400" b="1" spc="1255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= 230.8</a:t>
            </a:r>
            <a:r>
              <a:rPr sz="1400">
                <a:solidFill>
                  <a:srgbClr val="FF0000"/>
                </a:solidFill>
                <a:latin typeface="TPWKWG+Cambria Math"/>
                <a:cs typeface="TPWKWG+Cambria Math"/>
              </a:rPr>
              <a:t>∠−ퟏퟑퟑ ∙ ퟒ</a:t>
            </a:r>
            <a:r>
              <a:rPr sz="1500" baseline="36857">
                <a:solidFill>
                  <a:srgbClr val="FF0000"/>
                </a:solidFill>
                <a:latin typeface="TPWKWG+Cambria Math"/>
                <a:cs typeface="TPWKWG+Cambria Math"/>
              </a:rPr>
              <a:t>ퟎ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2335402" y="4908626"/>
            <a:ext cx="266160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FF0000"/>
                </a:solidFill>
                <a:latin typeface="TPWKWG+Cambria Math"/>
                <a:cs typeface="TPWKWG+Cambria Math"/>
              </a:rPr>
              <a:t>ퟎ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4481448" y="4935458"/>
            <a:ext cx="499423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V,]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1358138" y="5004688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 b="1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2806319" y="5004688"/>
            <a:ext cx="331717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 b="1" spc="11">
                <a:solidFill>
                  <a:srgbClr val="FF0000"/>
                </a:solidFill>
                <a:latin typeface="Times New Roman"/>
                <a:cs typeface="Times New Roman"/>
              </a:rPr>
              <a:t>BN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541019" y="5145770"/>
            <a:ext cx="3687598" cy="8756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H.W.(6):</a:t>
            </a:r>
            <a:r>
              <a:rPr sz="1400" b="1" spc="536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Find</a:t>
            </a:r>
            <a:r>
              <a:rPr sz="1400" spc="54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52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line</a:t>
            </a:r>
            <a:r>
              <a:rPr sz="1400" spc="53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currents</a:t>
            </a:r>
            <a:r>
              <a:rPr sz="1400" spc="54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400" spc="54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</a:p>
          <a:p>
            <a:pPr marL="0" marR="0">
              <a:lnSpc>
                <a:spcPts val="1554"/>
              </a:lnSpc>
              <a:spcBef>
                <a:spcPts val="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power absorbed by</a:t>
            </a:r>
            <a:r>
              <a:rPr sz="1400" spc="-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 delta-connected load.</a:t>
            </a:r>
          </a:p>
          <a:p>
            <a:pPr marL="0" marR="0">
              <a:lnSpc>
                <a:spcPts val="1554"/>
              </a:lnSpc>
              <a:spcBef>
                <a:spcPts val="27"/>
              </a:spcBef>
              <a:spcAft>
                <a:spcPct val="0"/>
              </a:spcAft>
            </a:pP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[Answer:]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541019" y="7003780"/>
            <a:ext cx="7451198" cy="4646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H.W.(7):</a:t>
            </a:r>
            <a:r>
              <a:rPr sz="1400" b="1" spc="393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00" spc="40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400" spc="39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balanced</a:t>
            </a:r>
            <a:r>
              <a:rPr sz="1400" spc="39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three-phase</a:t>
            </a:r>
            <a:r>
              <a:rPr sz="1400" spc="38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system,</a:t>
            </a:r>
            <a:r>
              <a:rPr sz="1400" spc="3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3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abc</a:t>
            </a:r>
            <a:r>
              <a:rPr sz="1400" spc="39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phase</a:t>
            </a:r>
            <a:r>
              <a:rPr sz="1400" spc="38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sequence</a:t>
            </a:r>
            <a:r>
              <a:rPr sz="1400" spc="39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source</a:t>
            </a:r>
            <a:r>
              <a:rPr sz="1400" spc="39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00" spc="38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delta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541019" y="7208129"/>
            <a:ext cx="7449984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connected</a:t>
            </a:r>
            <a:r>
              <a:rPr sz="1400" spc="15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400" spc="16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V</a:t>
            </a:r>
            <a:r>
              <a:rPr sz="1400" spc="10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400" spc="14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120</a:t>
            </a:r>
            <a:r>
              <a:rPr sz="1400">
                <a:solidFill>
                  <a:srgbClr val="000000"/>
                </a:solidFill>
                <a:latin typeface="TPWKWG+Cambria Math"/>
                <a:cs typeface="TPWKWG+Cambria Math"/>
              </a:rPr>
              <a:t>∠ퟑퟎ</a:t>
            </a:r>
            <a:r>
              <a:rPr sz="1400" spc="843">
                <a:solidFill>
                  <a:srgbClr val="000000"/>
                </a:solidFill>
                <a:latin typeface="TPWKWG+Cambria Math"/>
                <a:cs typeface="TPWKWG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rms.</a:t>
            </a:r>
            <a:r>
              <a:rPr sz="1400" spc="15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15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load</a:t>
            </a:r>
            <a:r>
              <a:rPr sz="1400" spc="14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consists</a:t>
            </a:r>
            <a:r>
              <a:rPr sz="1400" spc="14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00" spc="1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two</a:t>
            </a:r>
            <a:r>
              <a:rPr sz="1400" spc="14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balanced</a:t>
            </a:r>
            <a:r>
              <a:rPr sz="1400" spc="16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wyes</a:t>
            </a:r>
            <a:r>
              <a:rPr sz="1400" spc="16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with</a:t>
            </a:r>
            <a:r>
              <a:rPr sz="1400" spc="15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phase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2708782" y="7191833"/>
            <a:ext cx="266160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TPWKWG+Cambria Math"/>
                <a:cs typeface="TPWKWG+Cambria Math"/>
              </a:rPr>
              <a:t>ퟎ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1775714" y="7295514"/>
            <a:ext cx="279331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ab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541019" y="7424404"/>
            <a:ext cx="7448813" cy="8873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impedances</a:t>
            </a:r>
            <a:r>
              <a:rPr sz="1400" spc="21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00" spc="20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(10</a:t>
            </a:r>
            <a:r>
              <a:rPr sz="1400" spc="2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+</a:t>
            </a:r>
            <a:r>
              <a:rPr sz="1400" spc="2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j1)Ω</a:t>
            </a:r>
            <a:r>
              <a:rPr sz="1400" spc="2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400" spc="23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(20</a:t>
            </a:r>
            <a:r>
              <a:rPr sz="1400" spc="22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+</a:t>
            </a:r>
            <a:r>
              <a:rPr sz="1400" spc="22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j5)Ω.</a:t>
            </a:r>
            <a:r>
              <a:rPr sz="1400" spc="2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If</a:t>
            </a:r>
            <a:r>
              <a:rPr sz="1400" spc="21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20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line</a:t>
            </a:r>
            <a:r>
              <a:rPr sz="1400" spc="22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impedance</a:t>
            </a:r>
            <a:r>
              <a:rPr sz="1400" spc="2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00" spc="23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zero,</a:t>
            </a:r>
            <a:r>
              <a:rPr sz="1400" spc="22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find</a:t>
            </a:r>
            <a:r>
              <a:rPr sz="1400" spc="22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2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line</a:t>
            </a:r>
          </a:p>
          <a:p>
            <a:pPr marL="0" marR="0">
              <a:lnSpc>
                <a:spcPts val="1554"/>
              </a:lnSpc>
              <a:spcBef>
                <a:spcPts val="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currents and</a:t>
            </a:r>
            <a:r>
              <a:rPr sz="140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 load phase</a:t>
            </a:r>
            <a:r>
              <a:rPr sz="1400" spc="-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voltages using</a:t>
            </a:r>
            <a:r>
              <a:rPr sz="1400" spc="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one line equivalent circuit.</a:t>
            </a:r>
          </a:p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[Answer: V</a:t>
            </a:r>
            <a:r>
              <a:rPr sz="1350" b="1" baseline="-6857">
                <a:solidFill>
                  <a:srgbClr val="FF0000"/>
                </a:solidFill>
                <a:latin typeface="Times New Roman"/>
                <a:cs typeface="Times New Roman"/>
              </a:rPr>
              <a:t>an </a:t>
            </a: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= 69.28</a:t>
            </a:r>
            <a:r>
              <a:rPr sz="1400">
                <a:solidFill>
                  <a:srgbClr val="FF0000"/>
                </a:solidFill>
                <a:latin typeface="TPWKWG+Cambria Math"/>
                <a:cs typeface="TPWKWG+Cambria Math"/>
              </a:rPr>
              <a:t>∠ퟎ</a:t>
            </a:r>
            <a:r>
              <a:rPr sz="1000" spc="62">
                <a:solidFill>
                  <a:srgbClr val="FF0000"/>
                </a:solidFill>
                <a:latin typeface="TPWKWG+Cambria Math"/>
                <a:cs typeface="TPWKWG+Cambria Math"/>
              </a:rPr>
              <a:t>ퟎ</a:t>
            </a:r>
            <a:r>
              <a:rPr sz="1400">
                <a:solidFill>
                  <a:srgbClr val="FF0000"/>
                </a:solidFill>
                <a:latin typeface="TPWKWG+Cambria Math"/>
                <a:cs typeface="TPWKWG+Cambria Math"/>
              </a:rPr>
              <a:t>퐕</a:t>
            </a:r>
            <a:r>
              <a:rPr sz="1400" spc="34">
                <a:solidFill>
                  <a:srgbClr val="FF0000"/>
                </a:solidFill>
                <a:latin typeface="TPWKWG+Cambria Math"/>
                <a:cs typeface="TPWKWG+Cambria Math"/>
              </a:rPr>
              <a:t> </a:t>
            </a: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= V</a:t>
            </a:r>
            <a:r>
              <a:rPr sz="1350" b="1" baseline="-6857">
                <a:solidFill>
                  <a:srgbClr val="FF0000"/>
                </a:solidFill>
                <a:latin typeface="Times New Roman"/>
                <a:cs typeface="Times New Roman"/>
              </a:rPr>
              <a:t>AN</a:t>
            </a:r>
            <a:r>
              <a:rPr sz="1350" b="1" spc="10" baseline="-6857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, I</a:t>
            </a:r>
            <a:r>
              <a:rPr sz="1350" b="1" baseline="-6857">
                <a:solidFill>
                  <a:srgbClr val="FF0000"/>
                </a:solidFill>
                <a:latin typeface="Times New Roman"/>
                <a:cs typeface="Times New Roman"/>
              </a:rPr>
              <a:t>AN1</a:t>
            </a:r>
            <a:r>
              <a:rPr sz="1350" b="1" spc="18" baseline="-6857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= 6.89</a:t>
            </a:r>
            <a:r>
              <a:rPr sz="1400">
                <a:solidFill>
                  <a:srgbClr val="FF0000"/>
                </a:solidFill>
                <a:latin typeface="TPWKWG+Cambria Math"/>
                <a:cs typeface="TPWKWG+Cambria Math"/>
              </a:rPr>
              <a:t>∠−ퟓ ∙ ퟖퟏ</a:t>
            </a:r>
            <a:r>
              <a:rPr sz="1000">
                <a:solidFill>
                  <a:srgbClr val="FF0000"/>
                </a:solidFill>
                <a:latin typeface="TPWKWG+Cambria Math"/>
                <a:cs typeface="TPWKWG+Cambria Math"/>
              </a:rPr>
              <a:t>ퟎ</a:t>
            </a:r>
            <a:r>
              <a:rPr sz="1000" spc="189">
                <a:solidFill>
                  <a:srgbClr val="FF0000"/>
                </a:solidFill>
                <a:latin typeface="TPWKWG+Cambria Math"/>
                <a:cs typeface="TPWKWG+Cambria Math"/>
              </a:rPr>
              <a:t> </a:t>
            </a: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A, I</a:t>
            </a:r>
            <a:r>
              <a:rPr sz="1350" b="1" baseline="-6857">
                <a:solidFill>
                  <a:srgbClr val="FF0000"/>
                </a:solidFill>
                <a:latin typeface="Times New Roman"/>
                <a:cs typeface="Times New Roman"/>
              </a:rPr>
              <a:t>AN2</a:t>
            </a:r>
            <a:r>
              <a:rPr sz="1350" b="1" spc="21" baseline="-6857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= 3.36</a:t>
            </a:r>
            <a:r>
              <a:rPr sz="1400">
                <a:solidFill>
                  <a:srgbClr val="FF0000"/>
                </a:solidFill>
                <a:latin typeface="TPWKWG+Cambria Math"/>
                <a:cs typeface="TPWKWG+Cambria Math"/>
              </a:rPr>
              <a:t>∠−ퟏퟒ ∙ ퟎퟒ</a:t>
            </a:r>
            <a:r>
              <a:rPr sz="1000">
                <a:solidFill>
                  <a:srgbClr val="FF0000"/>
                </a:solidFill>
                <a:latin typeface="TPWKWG+Cambria Math"/>
                <a:cs typeface="TPWKWG+Cambria Math"/>
              </a:rPr>
              <a:t>ퟎ</a:t>
            </a:r>
            <a:r>
              <a:rPr sz="1000" spc="165">
                <a:solidFill>
                  <a:srgbClr val="FF0000"/>
                </a:solidFill>
                <a:latin typeface="TPWKWG+Cambria Math"/>
                <a:cs typeface="TPWKWG+Cambria Math"/>
              </a:rPr>
              <a:t> </a:t>
            </a: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A,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541019" y="8036128"/>
            <a:ext cx="5086447" cy="492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I</a:t>
            </a:r>
            <a:r>
              <a:rPr sz="1350" b="1" baseline="-6856">
                <a:solidFill>
                  <a:srgbClr val="FF0000"/>
                </a:solidFill>
                <a:latin typeface="Times New Roman"/>
                <a:cs typeface="Times New Roman"/>
              </a:rPr>
              <a:t>a </a:t>
            </a: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= </a:t>
            </a:r>
            <a:r>
              <a:rPr sz="1400" b="1" spc="10">
                <a:solidFill>
                  <a:srgbClr val="FF0000"/>
                </a:solidFill>
                <a:latin typeface="Times New Roman"/>
                <a:cs typeface="Times New Roman"/>
              </a:rPr>
              <a:t>I</a:t>
            </a:r>
            <a:r>
              <a:rPr sz="1350" b="1" baseline="-6856">
                <a:solidFill>
                  <a:srgbClr val="FF0000"/>
                </a:solidFill>
                <a:latin typeface="Times New Roman"/>
                <a:cs typeface="Times New Roman"/>
              </a:rPr>
              <a:t>AN1</a:t>
            </a:r>
            <a:r>
              <a:rPr sz="1350" b="1" spc="18" baseline="-6856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+ I</a:t>
            </a:r>
            <a:r>
              <a:rPr sz="1350" b="1" baseline="-6856">
                <a:solidFill>
                  <a:srgbClr val="FF0000"/>
                </a:solidFill>
                <a:latin typeface="Times New Roman"/>
                <a:cs typeface="Times New Roman"/>
              </a:rPr>
              <a:t>AN2</a:t>
            </a:r>
            <a:r>
              <a:rPr sz="1350" b="1" spc="18" baseline="-6856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= 10.23</a:t>
            </a:r>
            <a:r>
              <a:rPr sz="1400">
                <a:solidFill>
                  <a:srgbClr val="FF0000"/>
                </a:solidFill>
                <a:latin typeface="TPWKWG+Cambria Math"/>
                <a:cs typeface="TPWKWG+Cambria Math"/>
              </a:rPr>
              <a:t>∠−ퟖ ∙ ퟒퟒ</a:t>
            </a:r>
            <a:r>
              <a:rPr sz="1400" spc="688">
                <a:solidFill>
                  <a:srgbClr val="FF0000"/>
                </a:solidFill>
                <a:latin typeface="TPWKWG+Cambria Math"/>
                <a:cs typeface="TPWKWG+Cambria Math"/>
              </a:rPr>
              <a:t> </a:t>
            </a: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A, I</a:t>
            </a:r>
            <a:r>
              <a:rPr sz="1400" b="1" spc="496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= 10.23</a:t>
            </a:r>
            <a:r>
              <a:rPr sz="1400">
                <a:solidFill>
                  <a:srgbClr val="FF0000"/>
                </a:solidFill>
                <a:latin typeface="TPWKWG+Cambria Math"/>
                <a:cs typeface="TPWKWG+Cambria Math"/>
              </a:rPr>
              <a:t>∠−ퟏퟐퟖ ∙ ퟒퟒ</a:t>
            </a:r>
            <a:r>
              <a:rPr sz="1500" baseline="36857">
                <a:solidFill>
                  <a:srgbClr val="FF0000"/>
                </a:solidFill>
                <a:latin typeface="TPWKWG+Cambria Math"/>
                <a:cs typeface="TPWKWG+Cambria Math"/>
              </a:rPr>
              <a:t>ퟎ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2916047" y="8036128"/>
            <a:ext cx="266160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FF0000"/>
                </a:solidFill>
                <a:latin typeface="TPWKWG+Cambria Math"/>
                <a:cs typeface="TPWKWG+Cambria Math"/>
              </a:rPr>
              <a:t>ퟎ</a:t>
            </a:r>
          </a:p>
        </p:txBody>
      </p:sp>
      <p:sp>
        <p:nvSpPr>
          <p:cNvPr id="36" name="object 36"/>
          <p:cNvSpPr txBox="1"/>
          <p:nvPr/>
        </p:nvSpPr>
        <p:spPr>
          <a:xfrm>
            <a:off x="5014848" y="8036128"/>
            <a:ext cx="2265022" cy="4909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A, </a:t>
            </a:r>
            <a:r>
              <a:rPr sz="1400" b="1" spc="10">
                <a:solidFill>
                  <a:srgbClr val="FF0000"/>
                </a:solidFill>
                <a:latin typeface="Times New Roman"/>
                <a:cs typeface="Times New Roman"/>
              </a:rPr>
              <a:t>I</a:t>
            </a:r>
            <a:r>
              <a:rPr sz="1350" b="1" baseline="-6856">
                <a:solidFill>
                  <a:srgbClr val="FF0000"/>
                </a:solidFill>
                <a:latin typeface="Times New Roman"/>
                <a:cs typeface="Times New Roman"/>
              </a:rPr>
              <a:t>c </a:t>
            </a: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= 10.23</a:t>
            </a:r>
            <a:r>
              <a:rPr sz="1400">
                <a:solidFill>
                  <a:srgbClr val="FF0000"/>
                </a:solidFill>
                <a:latin typeface="TPWKWG+Cambria Math"/>
                <a:cs typeface="TPWKWG+Cambria Math"/>
              </a:rPr>
              <a:t>∠ퟏퟏퟏ ∙ ퟓퟔ</a:t>
            </a:r>
            <a:r>
              <a:rPr sz="1000" spc="50">
                <a:solidFill>
                  <a:srgbClr val="FF0000"/>
                </a:solidFill>
                <a:latin typeface="TPWKWG+Cambria Math"/>
                <a:cs typeface="TPWKWG+Cambria Math"/>
              </a:rPr>
              <a:t>ퟎ</a:t>
            </a: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A]</a:t>
            </a:r>
          </a:p>
        </p:txBody>
      </p:sp>
      <p:sp>
        <p:nvSpPr>
          <p:cNvPr id="37" name="object 37"/>
          <p:cNvSpPr txBox="1"/>
          <p:nvPr/>
        </p:nvSpPr>
        <p:spPr>
          <a:xfrm>
            <a:off x="3329051" y="8132190"/>
            <a:ext cx="235018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 b="1">
                <a:solidFill>
                  <a:srgbClr val="FF0000"/>
                </a:solidFill>
                <a:latin typeface="Times New Roman"/>
                <a:cs typeface="Times New Roman"/>
              </a:rPr>
              <a:t>b</a:t>
            </a:r>
          </a:p>
        </p:txBody>
      </p:sp>
      <p:sp>
        <p:nvSpPr>
          <p:cNvPr id="38" name="object 38"/>
          <p:cNvSpPr txBox="1"/>
          <p:nvPr/>
        </p:nvSpPr>
        <p:spPr>
          <a:xfrm>
            <a:off x="541019" y="8273653"/>
            <a:ext cx="7456974" cy="12976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H.W.(8):</a:t>
            </a:r>
            <a:r>
              <a:rPr sz="1400" b="1" spc="104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00" spc="1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400" spc="10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balanced</a:t>
            </a:r>
            <a:r>
              <a:rPr sz="1400" spc="1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three-phase</a:t>
            </a:r>
            <a:r>
              <a:rPr sz="1400" spc="10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system,</a:t>
            </a:r>
            <a:r>
              <a:rPr sz="1400" spc="11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11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source</a:t>
            </a:r>
            <a:r>
              <a:rPr sz="1400" spc="10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has</a:t>
            </a:r>
            <a:r>
              <a:rPr sz="1400" spc="1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</a:t>
            </a:r>
            <a:r>
              <a:rPr sz="1400" spc="12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abc</a:t>
            </a:r>
            <a:r>
              <a:rPr sz="1400" spc="10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phase</a:t>
            </a:r>
            <a:r>
              <a:rPr sz="1400" spc="10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sequence</a:t>
            </a:r>
            <a:r>
              <a:rPr sz="1400" spc="9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400" spc="1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</a:p>
          <a:p>
            <a:pPr marL="0" marR="0">
              <a:lnSpc>
                <a:spcPts val="1554"/>
              </a:lnSpc>
              <a:spcBef>
                <a:spcPts val="49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connected</a:t>
            </a:r>
            <a:r>
              <a:rPr sz="1400" spc="48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00" spc="6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delta.</a:t>
            </a:r>
            <a:r>
              <a:rPr sz="1400" spc="4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There</a:t>
            </a:r>
            <a:r>
              <a:rPr sz="1400" spc="6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are</a:t>
            </a:r>
            <a:r>
              <a:rPr sz="1400" spc="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two</a:t>
            </a:r>
            <a:r>
              <a:rPr sz="1400" spc="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loads</a:t>
            </a:r>
            <a:r>
              <a:rPr sz="1400" spc="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connected</a:t>
            </a:r>
            <a:r>
              <a:rPr sz="1400" spc="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00" spc="6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parallel.</a:t>
            </a:r>
            <a:r>
              <a:rPr sz="1400" spc="4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Load1</a:t>
            </a:r>
            <a:r>
              <a:rPr sz="1400" spc="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00" spc="7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connected</a:t>
            </a:r>
            <a:r>
              <a:rPr sz="1400" spc="6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00" spc="7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wye</a:t>
            </a:r>
          </a:p>
          <a:p>
            <a:pPr marL="0" marR="0">
              <a:lnSpc>
                <a:spcPts val="1554"/>
              </a:lnSpc>
              <a:spcBef>
                <a:spcPts val="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400" spc="36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has</a:t>
            </a:r>
            <a:r>
              <a:rPr sz="1400" spc="34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phase</a:t>
            </a:r>
            <a:r>
              <a:rPr sz="1400" spc="3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impedance</a:t>
            </a:r>
            <a:r>
              <a:rPr sz="1400" spc="35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00" spc="35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(6</a:t>
            </a:r>
            <a:r>
              <a:rPr sz="1400" spc="36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+</a:t>
            </a:r>
            <a:r>
              <a:rPr sz="1400" spc="35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j2)Ω.</a:t>
            </a:r>
            <a:r>
              <a:rPr sz="1400" spc="3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Load2</a:t>
            </a:r>
            <a:r>
              <a:rPr sz="1400" spc="35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00" spc="36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connected</a:t>
            </a:r>
            <a:r>
              <a:rPr sz="1400" spc="36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00" spc="4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delta</a:t>
            </a:r>
            <a:r>
              <a:rPr sz="1400" spc="36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400" spc="36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has</a:t>
            </a:r>
            <a:r>
              <a:rPr sz="1400" spc="36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phase</a:t>
            </a:r>
          </a:p>
          <a:p>
            <a:pPr marL="0" marR="0">
              <a:lnSpc>
                <a:spcPts val="1554"/>
              </a:lnSpc>
              <a:spcBef>
                <a:spcPts val="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impedance</a:t>
            </a:r>
            <a:r>
              <a:rPr sz="1400" spc="34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00" spc="3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spc="12">
                <a:solidFill>
                  <a:srgbClr val="000000"/>
                </a:solidFill>
                <a:latin typeface="Times New Roman"/>
                <a:cs typeface="Times New Roman"/>
              </a:rPr>
              <a:t>(9</a:t>
            </a:r>
            <a:r>
              <a:rPr sz="1400" spc="34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+</a:t>
            </a:r>
            <a:r>
              <a:rPr sz="1400" spc="3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j3)Ω.</a:t>
            </a:r>
            <a:r>
              <a:rPr sz="1400" spc="34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33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line</a:t>
            </a:r>
            <a:r>
              <a:rPr sz="1400" spc="33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impedance</a:t>
            </a:r>
            <a:r>
              <a:rPr sz="1400" spc="33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00" spc="34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(0.6</a:t>
            </a:r>
            <a:r>
              <a:rPr sz="1400" spc="33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+</a:t>
            </a:r>
            <a:r>
              <a:rPr sz="1400" spc="34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j0.2)Ω.</a:t>
            </a:r>
            <a:r>
              <a:rPr sz="1400" spc="34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Determine</a:t>
            </a:r>
            <a:r>
              <a:rPr sz="1400" spc="34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3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phase</a:t>
            </a:r>
          </a:p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voltages of the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source if the current in</a:t>
            </a:r>
            <a:r>
              <a:rPr sz="1400" spc="-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000000"/>
                </a:solidFill>
                <a:latin typeface="Times New Roman"/>
                <a:cs typeface="Times New Roman"/>
              </a:rPr>
              <a:t>a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phase</a:t>
            </a:r>
            <a:r>
              <a:rPr sz="1400" spc="-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 load1 is </a:t>
            </a:r>
            <a:r>
              <a:rPr sz="1400" spc="14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1350" baseline="-11142">
                <a:solidFill>
                  <a:srgbClr val="000000"/>
                </a:solidFill>
                <a:latin typeface="Times New Roman"/>
                <a:cs typeface="Times New Roman"/>
              </a:rPr>
              <a:t>AN1</a:t>
            </a:r>
            <a:r>
              <a:rPr sz="1350" spc="24" baseline="-1114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= 10</a:t>
            </a:r>
            <a:r>
              <a:rPr sz="1400">
                <a:solidFill>
                  <a:srgbClr val="000000"/>
                </a:solidFill>
                <a:latin typeface="TPWKWG+Cambria Math"/>
                <a:cs typeface="TPWKWG+Cambria Math"/>
              </a:rPr>
              <a:t>∠3ퟎ</a:t>
            </a:r>
            <a:r>
              <a:rPr sz="1500" baseline="36857">
                <a:solidFill>
                  <a:srgbClr val="000000"/>
                </a:solidFill>
                <a:latin typeface="TPWKWG+Cambria Math"/>
                <a:cs typeface="TPWKWG+Cambria Math"/>
              </a:rPr>
              <a:t>ퟎ</a:t>
            </a:r>
            <a:r>
              <a:rPr sz="1500" spc="67" baseline="36857">
                <a:solidFill>
                  <a:srgbClr val="000000"/>
                </a:solidFill>
                <a:latin typeface="TPWKWG+Cambria Math"/>
                <a:cs typeface="TPWKWG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 rms.</a:t>
            </a:r>
          </a:p>
        </p:txBody>
      </p:sp>
      <p:sp>
        <p:nvSpPr>
          <p:cNvPr id="39" name="object 39"/>
          <p:cNvSpPr txBox="1"/>
          <p:nvPr/>
        </p:nvSpPr>
        <p:spPr>
          <a:xfrm>
            <a:off x="541019" y="9293759"/>
            <a:ext cx="7024842" cy="7335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[Answer: V</a:t>
            </a:r>
            <a:r>
              <a:rPr sz="1350" b="1" baseline="-6856">
                <a:solidFill>
                  <a:srgbClr val="FF0000"/>
                </a:solidFill>
                <a:latin typeface="Times New Roman"/>
                <a:cs typeface="Times New Roman"/>
              </a:rPr>
              <a:t>ab </a:t>
            </a: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= 142.41</a:t>
            </a:r>
            <a:r>
              <a:rPr sz="1400">
                <a:solidFill>
                  <a:srgbClr val="FF0000"/>
                </a:solidFill>
                <a:latin typeface="TPWKWG+Cambria Math"/>
                <a:cs typeface="TPWKWG+Cambria Math"/>
              </a:rPr>
              <a:t>∠ퟕퟖ ∙ ퟒퟑ</a:t>
            </a:r>
            <a:r>
              <a:rPr sz="1000" spc="62">
                <a:solidFill>
                  <a:srgbClr val="FF0000"/>
                </a:solidFill>
                <a:latin typeface="TPWKWG+Cambria Math"/>
                <a:cs typeface="TPWKWG+Cambria Math"/>
              </a:rPr>
              <a:t>ퟎ</a:t>
            </a:r>
            <a:r>
              <a:rPr sz="1400">
                <a:solidFill>
                  <a:srgbClr val="FF0000"/>
                </a:solidFill>
                <a:latin typeface="TPWKWG+Cambria Math"/>
                <a:cs typeface="TPWKWG+Cambria Math"/>
              </a:rPr>
              <a:t>퐕.</a:t>
            </a:r>
            <a:r>
              <a:rPr sz="1400" spc="-98">
                <a:solidFill>
                  <a:srgbClr val="FF0000"/>
                </a:solidFill>
                <a:latin typeface="TPWKWG+Cambria Math"/>
                <a:cs typeface="TPWKWG+Cambria Math"/>
              </a:rPr>
              <a:t> </a:t>
            </a:r>
            <a:r>
              <a:rPr sz="1400" spc="-112">
                <a:solidFill>
                  <a:srgbClr val="FF0000"/>
                </a:solidFill>
                <a:latin typeface="TPWKWG+Cambria Math"/>
                <a:cs typeface="TPWKWG+Cambria Math"/>
              </a:rPr>
              <a:t>퐕</a:t>
            </a:r>
            <a:r>
              <a:rPr sz="1000">
                <a:solidFill>
                  <a:srgbClr val="FF0000"/>
                </a:solidFill>
                <a:latin typeface="TPWKWG+Cambria Math"/>
                <a:cs typeface="TPWKWG+Cambria Math"/>
              </a:rPr>
              <a:t>퐚퐧</a:t>
            </a:r>
            <a:r>
              <a:rPr sz="1000" spc="526">
                <a:solidFill>
                  <a:srgbClr val="FF0000"/>
                </a:solidFill>
                <a:latin typeface="TPWKWG+Cambria Math"/>
                <a:cs typeface="TPWKWG+Cambria Math"/>
              </a:rPr>
              <a:t> </a:t>
            </a:r>
            <a:r>
              <a:rPr sz="2100" baseline="28800">
                <a:solidFill>
                  <a:srgbClr val="FF0000"/>
                </a:solidFill>
                <a:latin typeface="TPWKWG+Cambria Math"/>
                <a:cs typeface="TPWKWG+Cambria Math"/>
              </a:rPr>
              <a:t>=</a:t>
            </a:r>
            <a:r>
              <a:rPr sz="2100" spc="233" baseline="28800">
                <a:solidFill>
                  <a:srgbClr val="FF0000"/>
                </a:solidFill>
                <a:latin typeface="TPWKWG+Cambria Math"/>
                <a:cs typeface="TPWKWG+Cambria Math"/>
              </a:rPr>
              <a:t> </a:t>
            </a:r>
            <a:r>
              <a:rPr sz="2100" baseline="28800">
                <a:solidFill>
                  <a:srgbClr val="FF0000"/>
                </a:solidFill>
                <a:latin typeface="TPWKWG+Cambria Math"/>
                <a:cs typeface="TPWKWG+Cambria Math"/>
              </a:rPr>
              <a:t>ퟖퟐ</a:t>
            </a:r>
            <a:r>
              <a:rPr sz="2100" spc="-150" baseline="28800">
                <a:solidFill>
                  <a:srgbClr val="FF0000"/>
                </a:solidFill>
                <a:latin typeface="TPWKWG+Cambria Math"/>
                <a:cs typeface="TPWKWG+Cambria Math"/>
              </a:rPr>
              <a:t> </a:t>
            </a:r>
            <a:r>
              <a:rPr sz="2100" baseline="28800">
                <a:solidFill>
                  <a:srgbClr val="FF0000"/>
                </a:solidFill>
                <a:latin typeface="TPWKWG+Cambria Math"/>
                <a:cs typeface="TPWKWG+Cambria Math"/>
              </a:rPr>
              <a:t>∙</a:t>
            </a:r>
            <a:r>
              <a:rPr sz="2100" spc="-160" baseline="28800">
                <a:solidFill>
                  <a:srgbClr val="FF0000"/>
                </a:solidFill>
                <a:latin typeface="TPWKWG+Cambria Math"/>
                <a:cs typeface="TPWKWG+Cambria Math"/>
              </a:rPr>
              <a:t> </a:t>
            </a:r>
            <a:r>
              <a:rPr sz="2100" baseline="28800">
                <a:solidFill>
                  <a:srgbClr val="FF0000"/>
                </a:solidFill>
                <a:latin typeface="TPWKWG+Cambria Math"/>
                <a:cs typeface="TPWKWG+Cambria Math"/>
              </a:rPr>
              <a:t>ퟐퟐ∠ퟒퟖ</a:t>
            </a:r>
            <a:r>
              <a:rPr sz="2100" spc="-162" baseline="28800">
                <a:solidFill>
                  <a:srgbClr val="FF0000"/>
                </a:solidFill>
                <a:latin typeface="TPWKWG+Cambria Math"/>
                <a:cs typeface="TPWKWG+Cambria Math"/>
              </a:rPr>
              <a:t> </a:t>
            </a:r>
            <a:r>
              <a:rPr sz="2100" baseline="28800">
                <a:solidFill>
                  <a:srgbClr val="FF0000"/>
                </a:solidFill>
                <a:latin typeface="TPWKWG+Cambria Math"/>
                <a:cs typeface="TPWKWG+Cambria Math"/>
              </a:rPr>
              <a:t>∙</a:t>
            </a:r>
            <a:r>
              <a:rPr sz="2100" spc="-148" baseline="28800">
                <a:solidFill>
                  <a:srgbClr val="FF0000"/>
                </a:solidFill>
                <a:latin typeface="TPWKWG+Cambria Math"/>
                <a:cs typeface="TPWKWG+Cambria Math"/>
              </a:rPr>
              <a:t> </a:t>
            </a:r>
            <a:r>
              <a:rPr sz="2100" baseline="28800">
                <a:solidFill>
                  <a:srgbClr val="FF0000"/>
                </a:solidFill>
                <a:latin typeface="TPWKWG+Cambria Math"/>
                <a:cs typeface="TPWKWG+Cambria Math"/>
              </a:rPr>
              <a:t>ퟒퟑ</a:t>
            </a:r>
            <a:r>
              <a:rPr sz="1500" spc="62" baseline="28800">
                <a:solidFill>
                  <a:srgbClr val="FF0000"/>
                </a:solidFill>
                <a:latin typeface="TPWKWG+Cambria Math"/>
                <a:cs typeface="TPWKWG+Cambria Math"/>
              </a:rPr>
              <a:t>ퟎ</a:t>
            </a:r>
            <a:r>
              <a:rPr sz="2100" spc="10" baseline="28800">
                <a:solidFill>
                  <a:srgbClr val="FF0000"/>
                </a:solidFill>
                <a:latin typeface="TPWKWG+Cambria Math"/>
                <a:cs typeface="TPWKWG+Cambria Math"/>
              </a:rPr>
              <a:t>퐕.</a:t>
            </a:r>
            <a:r>
              <a:rPr sz="2100" spc="140" baseline="28800">
                <a:solidFill>
                  <a:srgbClr val="FF0000"/>
                </a:solidFill>
                <a:latin typeface="TPWKWG+Cambria Math"/>
                <a:cs typeface="TPWKWG+Cambria Math"/>
              </a:rPr>
              <a:t> </a:t>
            </a:r>
            <a:r>
              <a:rPr sz="2100" spc="-125" baseline="28800">
                <a:solidFill>
                  <a:srgbClr val="FF0000"/>
                </a:solidFill>
                <a:latin typeface="TPWKWG+Cambria Math"/>
                <a:cs typeface="TPWKWG+Cambria Math"/>
              </a:rPr>
              <a:t>퐕</a:t>
            </a:r>
            <a:r>
              <a:rPr sz="1500" baseline="-20571">
                <a:solidFill>
                  <a:srgbClr val="FF0000"/>
                </a:solidFill>
                <a:latin typeface="TPWKWG+Cambria Math"/>
                <a:cs typeface="TPWKWG+Cambria Math"/>
              </a:rPr>
              <a:t>퐛퐧</a:t>
            </a:r>
            <a:r>
              <a:rPr sz="1500" spc="425" baseline="-20571">
                <a:solidFill>
                  <a:srgbClr val="FF0000"/>
                </a:solidFill>
                <a:latin typeface="TPWKWG+Cambria Math"/>
                <a:cs typeface="TPWKWG+Cambria Math"/>
              </a:rPr>
              <a:t> </a:t>
            </a:r>
            <a:r>
              <a:rPr sz="1400">
                <a:solidFill>
                  <a:srgbClr val="FF0000"/>
                </a:solidFill>
                <a:latin typeface="TPWKWG+Cambria Math"/>
                <a:cs typeface="TPWKWG+Cambria Math"/>
              </a:rPr>
              <a:t>=</a:t>
            </a:r>
            <a:r>
              <a:rPr sz="1400" spc="398">
                <a:solidFill>
                  <a:srgbClr val="FF0000"/>
                </a:solidFill>
                <a:latin typeface="TPWKWG+Cambria Math"/>
                <a:cs typeface="TPWKWG+Cambria Math"/>
              </a:rPr>
              <a:t> </a:t>
            </a:r>
            <a:r>
              <a:rPr sz="1400">
                <a:solidFill>
                  <a:srgbClr val="FF0000"/>
                </a:solidFill>
                <a:latin typeface="TPWKWG+Cambria Math"/>
                <a:cs typeface="TPWKWG+Cambria Math"/>
              </a:rPr>
              <a:t>ퟖퟐ ∙ ퟐퟐ∠ −</a:t>
            </a:r>
          </a:p>
          <a:p>
            <a:pPr marL="0" marR="0">
              <a:lnSpc>
                <a:spcPts val="1645"/>
              </a:lnSpc>
              <a:spcBef>
                <a:spcPts val="50"/>
              </a:spcBef>
              <a:spcAft>
                <a:spcPct val="0"/>
              </a:spcAft>
            </a:pPr>
            <a:r>
              <a:rPr sz="1400">
                <a:solidFill>
                  <a:srgbClr val="FF0000"/>
                </a:solidFill>
                <a:latin typeface="TPWKWG+Cambria Math"/>
                <a:cs typeface="TPWKWG+Cambria Math"/>
              </a:rPr>
              <a:t>ퟕퟏ ∙ ퟓퟕ</a:t>
            </a:r>
            <a:r>
              <a:rPr sz="1500" spc="62" baseline="36856">
                <a:solidFill>
                  <a:srgbClr val="FF0000"/>
                </a:solidFill>
                <a:latin typeface="TPWKWG+Cambria Math"/>
                <a:cs typeface="TPWKWG+Cambria Math"/>
              </a:rPr>
              <a:t>ퟎ</a:t>
            </a:r>
            <a:r>
              <a:rPr sz="1400">
                <a:solidFill>
                  <a:srgbClr val="FF0000"/>
                </a:solidFill>
                <a:latin typeface="TPWKWG+Cambria Math"/>
                <a:cs typeface="TPWKWG+Cambria Math"/>
              </a:rPr>
              <a:t>퐕.</a:t>
            </a:r>
            <a:r>
              <a:rPr sz="1400" spc="298">
                <a:solidFill>
                  <a:srgbClr val="FF0000"/>
                </a:solidFill>
                <a:latin typeface="TPWKWG+Cambria Math"/>
                <a:cs typeface="TPWKWG+Cambria Math"/>
              </a:rPr>
              <a:t> </a:t>
            </a:r>
            <a:r>
              <a:rPr sz="1400" spc="-125">
                <a:solidFill>
                  <a:srgbClr val="FF0000"/>
                </a:solidFill>
                <a:latin typeface="TPWKWG+Cambria Math"/>
                <a:cs typeface="TPWKWG+Cambria Math"/>
              </a:rPr>
              <a:t>퐕</a:t>
            </a:r>
            <a:r>
              <a:rPr sz="1500" baseline="-21245">
                <a:solidFill>
                  <a:srgbClr val="FF0000"/>
                </a:solidFill>
                <a:latin typeface="TPWKWG+Cambria Math"/>
                <a:cs typeface="TPWKWG+Cambria Math"/>
              </a:rPr>
              <a:t>퐜퐧</a:t>
            </a:r>
            <a:r>
              <a:rPr sz="1500" spc="422" baseline="-21245">
                <a:solidFill>
                  <a:srgbClr val="FF0000"/>
                </a:solidFill>
                <a:latin typeface="TPWKWG+Cambria Math"/>
                <a:cs typeface="TPWKWG+Cambria Math"/>
              </a:rPr>
              <a:t> </a:t>
            </a:r>
            <a:r>
              <a:rPr sz="1400">
                <a:solidFill>
                  <a:srgbClr val="FF0000"/>
                </a:solidFill>
                <a:latin typeface="TPWKWG+Cambria Math"/>
                <a:cs typeface="TPWKWG+Cambria Math"/>
              </a:rPr>
              <a:t>=</a:t>
            </a:r>
            <a:r>
              <a:rPr sz="1400" spc="398">
                <a:solidFill>
                  <a:srgbClr val="FF0000"/>
                </a:solidFill>
                <a:latin typeface="TPWKWG+Cambria Math"/>
                <a:cs typeface="TPWKWG+Cambria Math"/>
              </a:rPr>
              <a:t> </a:t>
            </a:r>
            <a:r>
              <a:rPr sz="1400">
                <a:solidFill>
                  <a:srgbClr val="FF0000"/>
                </a:solidFill>
                <a:latin typeface="TPWKWG+Cambria Math"/>
                <a:cs typeface="TPWKWG+Cambria Math"/>
              </a:rPr>
              <a:t>ퟖퟐ ∙ ퟐퟐ∠ퟏퟔퟖ</a:t>
            </a:r>
            <a:r>
              <a:rPr sz="1400" spc="-20">
                <a:solidFill>
                  <a:srgbClr val="FF0000"/>
                </a:solidFill>
                <a:latin typeface="TPWKWG+Cambria Math"/>
                <a:cs typeface="TPWKWG+Cambria Math"/>
              </a:rPr>
              <a:t> </a:t>
            </a:r>
            <a:r>
              <a:rPr sz="1400">
                <a:solidFill>
                  <a:srgbClr val="FF0000"/>
                </a:solidFill>
                <a:latin typeface="TPWKWG+Cambria Math"/>
                <a:cs typeface="TPWKWG+Cambria Math"/>
              </a:rPr>
              <a:t>∙ ퟒퟑ</a:t>
            </a:r>
            <a:r>
              <a:rPr sz="1500" spc="62" baseline="36856">
                <a:solidFill>
                  <a:srgbClr val="FF0000"/>
                </a:solidFill>
                <a:latin typeface="TPWKWG+Cambria Math"/>
                <a:cs typeface="TPWKWG+Cambria Math"/>
              </a:rPr>
              <a:t>ퟎ</a:t>
            </a:r>
            <a:r>
              <a:rPr sz="1400">
                <a:solidFill>
                  <a:srgbClr val="FF0000"/>
                </a:solidFill>
                <a:latin typeface="TPWKWG+Cambria Math"/>
                <a:cs typeface="TPWKWG+Cambria Math"/>
              </a:rPr>
              <a:t>퐕</a:t>
            </a: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]</a:t>
            </a:r>
          </a:p>
        </p:txBody>
      </p:sp>
      <p:sp>
        <p:nvSpPr>
          <p:cNvPr id="40" name="object 40"/>
          <p:cNvSpPr txBox="1"/>
          <p:nvPr/>
        </p:nvSpPr>
        <p:spPr>
          <a:xfrm>
            <a:off x="3746880" y="10062264"/>
            <a:ext cx="280612" cy="3807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7"/>
              </a:lnSpc>
              <a:spcBef>
                <a:spcPct val="0"/>
              </a:spcBef>
              <a:spcAft>
                <a:spcPct val="0"/>
              </a:spcAft>
            </a:pPr>
            <a:r>
              <a:rPr sz="1100">
                <a:solidFill>
                  <a:srgbClr val="000000"/>
                </a:solidFill>
                <a:latin typeface="Calibri"/>
                <a:cs typeface="Calibri"/>
              </a:rPr>
              <a:t>2</a:t>
            </a:r>
          </a:p>
        </p:txBody>
      </p:sp>
      <p:sp>
        <p:nvSpPr>
          <p:cNvPr id="42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6.1.7601 Service Pack 1"/>
  <p:tag name="AS_RELEASE_DATE" val="2019.01.14"/>
  <p:tag name="AS_TITLE" val="Aspose.Slides for .NET 4.0 Client Profile"/>
  <p:tag name="AS_VERSION" val="19.1"/>
</p:tagLst>
</file>

<file path=ppt/theme/theme1.xml><?xml version="1.0" encoding="utf-8"?>
<a:theme xmlns:r="http://schemas.openxmlformats.org/officeDocument/2006/relationships"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10.xml><?xml version="1.0" encoding="utf-8"?>
<a:theme xmlns:r="http://schemas.openxmlformats.org/officeDocument/2006/relationships"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2.xml><?xml version="1.0" encoding="utf-8"?>
<a:theme xmlns:r="http://schemas.openxmlformats.org/officeDocument/2006/relationships"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3.xml><?xml version="1.0" encoding="utf-8"?>
<a:theme xmlns:r="http://schemas.openxmlformats.org/officeDocument/2006/relationships"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4.xml><?xml version="1.0" encoding="utf-8"?>
<a:theme xmlns:r="http://schemas.openxmlformats.org/officeDocument/2006/relationships"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5.xml><?xml version="1.0" encoding="utf-8"?>
<a:theme xmlns:r="http://schemas.openxmlformats.org/officeDocument/2006/relationships"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6.xml><?xml version="1.0" encoding="utf-8"?>
<a:theme xmlns:r="http://schemas.openxmlformats.org/officeDocument/2006/relationships"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7.xml><?xml version="1.0" encoding="utf-8"?>
<a:theme xmlns:r="http://schemas.openxmlformats.org/officeDocument/2006/relationships"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8.xml><?xml version="1.0" encoding="utf-8"?>
<a:theme xmlns:r="http://schemas.openxmlformats.org/officeDocument/2006/relationships"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9.xml><?xml version="1.0" encoding="utf-8"?>
<a:theme xmlns:r="http://schemas.openxmlformats.org/officeDocument/2006/relationships"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(4:3)</PresentationFormat>
  <Paragraphs>484</Paragraphs>
  <Slides>10</Slides>
  <Notes>0</Notes>
  <TotalTime>0</TotalTime>
  <HiddenSlides>0</HiddenSlides>
  <MMClips>0</MMClips>
  <ScaleCrop>0</ScaleCrop>
  <HeadingPairs>
    <vt:vector baseType="variant" size="4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baseType="lpstr" size="11">
      <vt:lpstr>Theme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LinksUpToDate>0</LinksUpToDate>
  <SharedDoc>0</SharedDoc>
  <HyperlinksChanged>0</HyperlinksChanged>
  <Application>Aspose.Slides for .NET</Application>
  <AppVersion>19.0100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Presentation PowerPoint</dc:title>
  <dc:creator>Administrator</dc:creator>
  <cp:lastModifiedBy>Administrator</cp:lastModifiedBy>
  <cp:revision>1</cp:revision>
  <dcterms:modified xsi:type="dcterms:W3CDTF">2019-10-29T09:49:35Z</dcterms:modified>
</cp:coreProperties>
</file>